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78" r:id="rId13"/>
    <p:sldId id="279" r:id="rId14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Jedličková" initials="HJ" lastIdx="1" clrIdx="0">
    <p:extLst>
      <p:ext uri="{19B8F6BF-5375-455C-9EA6-DF929625EA0E}">
        <p15:presenceInfo xmlns:p15="http://schemas.microsoft.com/office/powerpoint/2012/main" userId="72058bc1437c0c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992"/>
    <a:srgbClr val="7AAEA8"/>
    <a:srgbClr val="C2D7EA"/>
    <a:srgbClr val="7386BB"/>
    <a:srgbClr val="EF6011"/>
    <a:srgbClr val="33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25347526003692E-2"/>
          <c:y val="3.733437502692797E-2"/>
          <c:w val="0.94649934383202095"/>
          <c:h val="0.66582316293792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List1!$A$2:$A$3</c:f>
              <c:strCache>
                <c:ptCount val="2"/>
                <c:pt idx="0">
                  <c:v>Využití EPALE v rámci projektu</c:v>
                </c:pt>
                <c:pt idx="1">
                  <c:v>Využití EPALE pro šíření výsledků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F-463E-BFF1-2CFA893009F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List1!$A$2:$A$3</c:f>
              <c:strCache>
                <c:ptCount val="2"/>
                <c:pt idx="0">
                  <c:v>Využití EPALE v rámci projektu</c:v>
                </c:pt>
                <c:pt idx="1">
                  <c:v>Využití EPALE pro šíření výsledků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F-463E-BFF1-2CFA89300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096576"/>
        <c:axId val="273097136"/>
      </c:barChart>
      <c:catAx>
        <c:axId val="2730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2D799B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3097136"/>
        <c:crosses val="autoZero"/>
        <c:auto val="1"/>
        <c:lblAlgn val="ctr"/>
        <c:lblOffset val="100"/>
        <c:noMultiLvlLbl val="0"/>
      </c:catAx>
      <c:valAx>
        <c:axId val="27309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30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0.1675</cdr:x>
      <cdr:y>0.05405</cdr:y>
    </cdr:from>
    <cdr:to>
      <cdr:x>0.22</cdr:x>
      <cdr:y>0.11769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378496" y="244624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dirty="0">
              <a:solidFill>
                <a:srgbClr val="E85D41"/>
              </a:solidFill>
            </a:rPr>
            <a:t>ANO</a:t>
          </a:r>
        </a:p>
      </cdr:txBody>
    </cdr:sp>
  </cdr:relSizeAnchor>
  <cdr:relSizeAnchor xmlns:cdr="http://schemas.openxmlformats.org/drawingml/2006/chartDrawing">
    <cdr:from>
      <cdr:x>0.64</cdr:x>
      <cdr:y>0.14951</cdr:y>
    </cdr:from>
    <cdr:to>
      <cdr:x>0.6925</cdr:x>
      <cdr:y>0.21315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5266928" y="67667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>
              <a:solidFill>
                <a:srgbClr val="E85D41"/>
              </a:solidFill>
            </a:rPr>
            <a:t>ANO</a:t>
          </a:r>
        </a:p>
      </cdr:txBody>
    </cdr:sp>
  </cdr:relSizeAnchor>
  <cdr:relSizeAnchor xmlns:cdr="http://schemas.openxmlformats.org/drawingml/2006/chartDrawing">
    <cdr:from>
      <cdr:x>0.31625</cdr:x>
      <cdr:y>0.43636</cdr:y>
    </cdr:from>
    <cdr:to>
      <cdr:x>0.36875</cdr:x>
      <cdr:y>0.5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2602632" y="1974949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>
              <a:solidFill>
                <a:srgbClr val="2D799B"/>
              </a:solidFill>
            </a:rPr>
            <a:t>NE</a:t>
          </a:r>
        </a:p>
      </cdr:txBody>
    </cdr:sp>
  </cdr:relSizeAnchor>
  <cdr:relSizeAnchor xmlns:cdr="http://schemas.openxmlformats.org/drawingml/2006/chartDrawing">
    <cdr:from>
      <cdr:x>0.78875</cdr:x>
      <cdr:y>0.32452</cdr:y>
    </cdr:from>
    <cdr:to>
      <cdr:x>0.84125</cdr:x>
      <cdr:y>0.38816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6491064" y="146876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>
              <a:solidFill>
                <a:srgbClr val="2D799B"/>
              </a:solidFill>
            </a:rPr>
            <a:t>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E023-963A-442F-97EA-95FA07113BDD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2D54-26BA-48F0-9802-2B48B5E40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2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4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88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9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87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6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5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6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3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0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47F6-B5AC-49E5-8404-3A06A3AF3632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554C-B504-44F2-9F77-A434BD8E3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1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Jedlickova@seznam.cz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hyperlink" Target="http://www.naerasmusplus.cz/" TargetMode="External"/><Relationship Id="rId4" Type="http://schemas.openxmlformats.org/officeDocument/2006/relationships/hyperlink" Target="http://www.dzs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-288235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3" y="146757"/>
            <a:ext cx="6112116" cy="4594576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ERASMUS + </a:t>
            </a:r>
            <a:b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b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2021-2027</a:t>
            </a:r>
            <a:b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OBECNÉ INFORMACE 2</a:t>
            </a:r>
            <a:b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ŠKOLNÍ Vzdělávání</a:t>
            </a:r>
            <a:br>
              <a:rPr lang="cs-CZ" sz="2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7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EPALE</a:t>
            </a:r>
            <a:br>
              <a:rPr lang="cs-CZ" sz="27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7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dle informací DZS ČR zpracovala</a:t>
            </a:r>
            <a:br>
              <a:rPr lang="cs-CZ" sz="12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cs-CZ" sz="1200" b="1" cap="all" dirty="0">
                <a:solidFill>
                  <a:srgbClr val="7386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Helena Jedličková, Ph.D</a:t>
            </a:r>
            <a:b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KOORDINÁTORKA PROJEKTŮ ERASMUS + ZŠ Arménská Brno CZ</a:t>
            </a:r>
            <a:b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" y="-59017"/>
            <a:ext cx="9202189" cy="69016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www.epale.cz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90" y="162097"/>
            <a:ext cx="1011793" cy="12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014153" y="1628775"/>
            <a:ext cx="6758247" cy="4788650"/>
          </a:xfrm>
          <a:prstGeom prst="rect">
            <a:avLst/>
          </a:prstGeom>
        </p:spPr>
      </p:pic>
      <p:sp>
        <p:nvSpPr>
          <p:cNvPr id="15" name="Oválný bublinový popisek 14"/>
          <p:cNvSpPr/>
          <p:nvPr/>
        </p:nvSpPr>
        <p:spPr>
          <a:xfrm>
            <a:off x="553836" y="4013126"/>
            <a:ext cx="1463040" cy="1058442"/>
          </a:xfrm>
          <a:prstGeom prst="wedgeEllipseCallout">
            <a:avLst>
              <a:gd name="adj1" fmla="val 77891"/>
              <a:gd name="adj2" fmla="val 2184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dirty="0">
                <a:solidFill>
                  <a:srgbClr val="000000"/>
                </a:solidFill>
              </a:rPr>
              <a:t>SEKCE,  kam chci vkládat</a:t>
            </a:r>
          </a:p>
        </p:txBody>
      </p:sp>
      <p:sp>
        <p:nvSpPr>
          <p:cNvPr id="16" name="Oválný bublinový popisek 15"/>
          <p:cNvSpPr/>
          <p:nvPr/>
        </p:nvSpPr>
        <p:spPr>
          <a:xfrm>
            <a:off x="6680835" y="2033295"/>
            <a:ext cx="1463040" cy="447018"/>
          </a:xfrm>
          <a:prstGeom prst="wedgeEllipseCallout">
            <a:avLst>
              <a:gd name="adj1" fmla="val -69269"/>
              <a:gd name="adj2" fmla="val -50073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dirty="0">
                <a:solidFill>
                  <a:srgbClr val="000000"/>
                </a:solidFill>
              </a:rPr>
              <a:t>Jazyk</a:t>
            </a:r>
          </a:p>
        </p:txBody>
      </p:sp>
      <p:sp>
        <p:nvSpPr>
          <p:cNvPr id="17" name="Oválný bublinový popisek 16"/>
          <p:cNvSpPr/>
          <p:nvPr/>
        </p:nvSpPr>
        <p:spPr>
          <a:xfrm>
            <a:off x="6792017" y="2932878"/>
            <a:ext cx="1798147" cy="606136"/>
          </a:xfrm>
          <a:prstGeom prst="wedgeEllipseCallout">
            <a:avLst>
              <a:gd name="adj1" fmla="val -75268"/>
              <a:gd name="adj2" fmla="val -6701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dirty="0">
                <a:solidFill>
                  <a:srgbClr val="000000"/>
                </a:solidFill>
              </a:rPr>
              <a:t>Přihlášení/ registrace</a:t>
            </a:r>
          </a:p>
        </p:txBody>
      </p:sp>
    </p:spTree>
    <p:extLst>
      <p:ext uri="{BB962C8B-B14F-4D97-AF65-F5344CB8AC3E}">
        <p14:creationId xmlns:p14="http://schemas.microsoft.com/office/powerpoint/2010/main" val="214163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Kde</a:t>
            </a:r>
            <a:r>
              <a:rPr lang="en-US" b="1" dirty="0"/>
              <a:t> EPALE </a:t>
            </a:r>
            <a:r>
              <a:rPr lang="en-US" b="1" dirty="0" err="1"/>
              <a:t>najdete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www.epale.cz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ec.europa.eu/</a:t>
            </a:r>
            <a:r>
              <a:rPr lang="cs-CZ" dirty="0" err="1"/>
              <a:t>epale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49" y="477595"/>
            <a:ext cx="1040121" cy="12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22"/>
          <p:cNvSpPr/>
          <p:nvPr/>
        </p:nvSpPr>
        <p:spPr>
          <a:xfrm>
            <a:off x="592015" y="4447038"/>
            <a:ext cx="2584329" cy="1046809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EPALE@DZS.CZ</a:t>
            </a: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16" y="3438925"/>
            <a:ext cx="1008112" cy="100811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1037" y="3545194"/>
            <a:ext cx="836712" cy="836712"/>
          </a:xfrm>
          <a:prstGeom prst="rect">
            <a:avLst/>
          </a:prstGeom>
        </p:spPr>
      </p:pic>
      <p:sp>
        <p:nvSpPr>
          <p:cNvPr id="12" name="Rounded Rectangle 18"/>
          <p:cNvSpPr/>
          <p:nvPr/>
        </p:nvSpPr>
        <p:spPr>
          <a:xfrm>
            <a:off x="6334296" y="4447037"/>
            <a:ext cx="2551707" cy="961829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EPALE</a:t>
            </a: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0970" y="3582942"/>
            <a:ext cx="720080" cy="720080"/>
          </a:xfrm>
          <a:prstGeom prst="rect">
            <a:avLst/>
          </a:prstGeom>
        </p:spPr>
      </p:pic>
      <p:sp>
        <p:nvSpPr>
          <p:cNvPr id="14" name="Rounded Rectangle 18"/>
          <p:cNvSpPr/>
          <p:nvPr/>
        </p:nvSpPr>
        <p:spPr>
          <a:xfrm>
            <a:off x="3640975" y="4447039"/>
            <a:ext cx="2441983" cy="961828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EPALE</a:t>
            </a:r>
          </a:p>
        </p:txBody>
      </p:sp>
    </p:spTree>
    <p:extLst>
      <p:ext uri="{BB962C8B-B14F-4D97-AF65-F5344CB8AC3E}">
        <p14:creationId xmlns:p14="http://schemas.microsoft.com/office/powerpoint/2010/main" val="317323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888" y="2411604"/>
            <a:ext cx="5626187" cy="1409512"/>
          </a:xfrm>
        </p:spPr>
        <p:txBody>
          <a:bodyPr>
            <a:normAutofit/>
          </a:bodyPr>
          <a:lstStyle/>
          <a:p>
            <a:r>
              <a:rPr lang="cs-CZ" sz="4400" b="1" dirty="0"/>
              <a:t>DOTAZY</a:t>
            </a:r>
            <a:r>
              <a:rPr lang="cs-CZ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73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59026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888" y="530088"/>
            <a:ext cx="5626187" cy="954156"/>
          </a:xfrm>
        </p:spPr>
        <p:txBody>
          <a:bodyPr>
            <a:normAutofit/>
          </a:bodyPr>
          <a:lstStyle/>
          <a:p>
            <a:r>
              <a:rPr lang="cs-CZ" sz="4400" b="1" dirty="0">
                <a:ea typeface="Tahoma" panose="020B0604030504040204" pitchFamily="34" charset="0"/>
                <a:cs typeface="Tahoma" panose="020B0604030504040204" pitchFamily="34" charset="0"/>
              </a:rPr>
              <a:t>Děkuji</a:t>
            </a:r>
            <a:r>
              <a:rPr lang="cs-CZ" sz="4400" b="1" dirty="0"/>
              <a:t>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30088" y="3882888"/>
            <a:ext cx="5719988" cy="2206764"/>
          </a:xfrm>
        </p:spPr>
        <p:txBody>
          <a:bodyPr>
            <a:normAutofit fontScale="40000" lnSpcReduction="20000"/>
          </a:bodyPr>
          <a:lstStyle/>
          <a:p>
            <a: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Helena Jedličková, Ph.D</a:t>
            </a:r>
            <a:b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KOORDINÁTOR PROJEKTŮ ERASMUS + ZŠ Arménská Brno CZ</a:t>
            </a:r>
            <a:b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b="1" dirty="0">
                <a:hlinkClick r:id="rId3"/>
              </a:rPr>
              <a:t>HJedlickova@seznam.cz</a:t>
            </a:r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Další </a:t>
            </a:r>
            <a:r>
              <a:rPr lang="cs-CZ" sz="4000" b="1" dirty="0" err="1"/>
              <a:t>info</a:t>
            </a:r>
            <a:r>
              <a:rPr lang="cs-CZ" sz="4000" b="1" dirty="0"/>
              <a:t>:</a:t>
            </a:r>
            <a:br>
              <a:rPr lang="cs-CZ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>
              <a:hlinkClick r:id="rId4"/>
            </a:endParaRPr>
          </a:p>
          <a:p>
            <a:r>
              <a:rPr lang="cs-CZ" sz="2800" b="1" dirty="0">
                <a:hlinkClick r:id="rId4"/>
              </a:rPr>
              <a:t>www.dzs.cz</a:t>
            </a:r>
            <a:endParaRPr lang="cs-CZ" sz="2800" b="1" dirty="0"/>
          </a:p>
          <a:p>
            <a:r>
              <a:rPr lang="cs-CZ" sz="2800" b="1" dirty="0">
                <a:hlinkClick r:id="rId5"/>
              </a:rPr>
              <a:t>www.naerasmusplus.cz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6" name="Obrázek 5" descr="Obsah obrázku osoba, exteriér, držení, stůl&#10;&#10;Popis byl vytvořen automaticky">
            <a:extLst>
              <a:ext uri="{FF2B5EF4-FFF2-40B4-BE49-F238E27FC236}">
                <a16:creationId xmlns:a16="http://schemas.microsoft.com/office/drawing/2014/main" id="{FF88A3B1-0601-4A53-AE3D-9C2182003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1722784"/>
            <a:ext cx="2065866" cy="17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1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5694903" cy="2002674"/>
          </a:xfrm>
        </p:spPr>
        <p:txBody>
          <a:bodyPr>
            <a:normAutofit fontScale="90000"/>
          </a:bodyPr>
          <a:lstStyle/>
          <a:p>
            <a:pPr algn="l"/>
            <a:r>
              <a:rPr lang="cs-CZ" sz="5300" b="1" dirty="0"/>
              <a:t>EPALE</a:t>
            </a:r>
            <a:br>
              <a:rPr lang="cs-CZ" sz="5300" b="1" dirty="0"/>
            </a:br>
            <a:br>
              <a:rPr lang="cs-CZ" sz="3600" b="1" dirty="0"/>
            </a:br>
            <a:r>
              <a:rPr lang="cs-CZ" sz="3100" b="1" dirty="0"/>
              <a:t>Elektronická platforma pro vzdělávání dospělých v Evropě</a:t>
            </a:r>
            <a:endParaRPr lang="cs-CZ" sz="3100" dirty="0"/>
          </a:p>
        </p:txBody>
      </p:sp>
      <p:pic>
        <p:nvPicPr>
          <p:cNvPr id="5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91" y="5753942"/>
            <a:ext cx="656557" cy="7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2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64416"/>
          </a:xfrm>
        </p:spPr>
        <p:txBody>
          <a:bodyPr/>
          <a:lstStyle/>
          <a:p>
            <a:r>
              <a:rPr lang="en-US" b="1" dirty="0"/>
              <a:t>Co je EPALE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44150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ePlatform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Adult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in </a:t>
            </a:r>
            <a:r>
              <a:rPr lang="cs-CZ" dirty="0" err="1"/>
              <a:t>Europe</a:t>
            </a:r>
            <a:endParaRPr lang="cs-CZ" dirty="0"/>
          </a:p>
          <a:p>
            <a:r>
              <a:rPr lang="cs-CZ" dirty="0"/>
              <a:t>vícejazyčná</a:t>
            </a:r>
          </a:p>
          <a:p>
            <a:r>
              <a:rPr lang="cs-CZ" dirty="0"/>
              <a:t>virtuální</a:t>
            </a:r>
          </a:p>
          <a:p>
            <a:r>
              <a:rPr lang="cs-CZ" dirty="0"/>
              <a:t>informující</a:t>
            </a:r>
          </a:p>
          <a:p>
            <a:r>
              <a:rPr lang="cs-CZ" dirty="0"/>
              <a:t>podporující</a:t>
            </a:r>
          </a:p>
          <a:p>
            <a:r>
              <a:rPr lang="cs-CZ" dirty="0"/>
              <a:t>zvyšující kvalitu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13" y="365128"/>
            <a:ext cx="1177237" cy="14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7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 </a:t>
            </a:r>
            <a:r>
              <a:rPr lang="en-US" sz="4000" b="1" dirty="0" err="1"/>
              <a:t>koho</a:t>
            </a:r>
            <a:r>
              <a:rPr lang="en-US" sz="4000" b="1" dirty="0"/>
              <a:t> je EPALE</a:t>
            </a:r>
            <a:r>
              <a:rPr lang="cs-CZ" sz="4000" b="1" dirty="0"/>
              <a:t> určena</a:t>
            </a:r>
            <a:endParaRPr lang="cs-CZ" sz="4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odborníci vzdělávající dospělé</a:t>
            </a:r>
          </a:p>
          <a:p>
            <a:r>
              <a:rPr lang="cs-CZ" dirty="0"/>
              <a:t>učitelé, lektoři, dobrovolníci</a:t>
            </a:r>
          </a:p>
          <a:p>
            <a:r>
              <a:rPr lang="cs-CZ" dirty="0"/>
              <a:t>národní asociace vzdělávání dospělých</a:t>
            </a:r>
          </a:p>
          <a:p>
            <a:r>
              <a:rPr lang="cs-CZ" dirty="0"/>
              <a:t>univerzity, výzkumná a vědecká pracoviště </a:t>
            </a:r>
            <a:br>
              <a:rPr lang="cs-CZ" dirty="0"/>
            </a:br>
            <a:r>
              <a:rPr lang="cs-CZ" dirty="0"/>
              <a:t>v oboru</a:t>
            </a:r>
          </a:p>
          <a:p>
            <a:r>
              <a:rPr lang="cs-CZ" dirty="0"/>
              <a:t>novináři</a:t>
            </a:r>
          </a:p>
          <a:p>
            <a:r>
              <a:rPr lang="cs-CZ" dirty="0"/>
              <a:t>zákonodárci, místní správa…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80" y="296562"/>
            <a:ext cx="1237575" cy="15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3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" y="45779"/>
            <a:ext cx="9052560" cy="67692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 EPALE </a:t>
            </a:r>
            <a:r>
              <a:rPr lang="en-US" b="1" dirty="0" err="1"/>
              <a:t>nabízí</a:t>
            </a:r>
            <a:endParaRPr lang="cs-CZ" dirty="0"/>
          </a:p>
        </p:txBody>
      </p:sp>
      <p:sp>
        <p:nvSpPr>
          <p:cNvPr id="28" name="Rounded Rectangle 8"/>
          <p:cNvSpPr/>
          <p:nvPr/>
        </p:nvSpPr>
        <p:spPr>
          <a:xfrm>
            <a:off x="256990" y="2016478"/>
            <a:ext cx="2592288" cy="1368152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KALENDÁŘ AKCÍ</a:t>
            </a:r>
            <a:r>
              <a:rPr lang="cs-CZ" sz="2400" b="1" dirty="0"/>
              <a:t> – 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UDÁLOSTI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9"/>
          <p:cNvSpPr/>
          <p:nvPr/>
        </p:nvSpPr>
        <p:spPr>
          <a:xfrm>
            <a:off x="3491344" y="2005096"/>
            <a:ext cx="2635136" cy="1379533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VYHLEDÁVÁNÍ PARTNERŮ</a:t>
            </a:r>
            <a:r>
              <a:rPr lang="cs-CZ" sz="2400" b="1" dirty="0"/>
              <a:t> –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HLEDAT PARTNERY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10"/>
          <p:cNvSpPr/>
          <p:nvPr/>
        </p:nvSpPr>
        <p:spPr>
          <a:xfrm>
            <a:off x="6337403" y="2003568"/>
            <a:ext cx="2592287" cy="1381061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KNIHOVNA DOKUMENTŮ</a:t>
            </a:r>
            <a:r>
              <a:rPr lang="cs-CZ" sz="2400" b="1" dirty="0"/>
              <a:t> – 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ZDROJE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11"/>
          <p:cNvSpPr/>
          <p:nvPr/>
        </p:nvSpPr>
        <p:spPr>
          <a:xfrm>
            <a:off x="340907" y="3895410"/>
            <a:ext cx="2592288" cy="1368152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NOVINKY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400" b="1" dirty="0"/>
              <a:t>Z OBORU</a:t>
            </a:r>
            <a:r>
              <a:rPr lang="cs-CZ" sz="2400" b="1" dirty="0"/>
              <a:t> –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ZPRÁVY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12"/>
          <p:cNvSpPr/>
          <p:nvPr/>
        </p:nvSpPr>
        <p:spPr>
          <a:xfrm>
            <a:off x="6331441" y="3895410"/>
            <a:ext cx="2635136" cy="1351219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DISKUSE</a:t>
            </a:r>
          </a:p>
        </p:txBody>
      </p:sp>
      <p:sp>
        <p:nvSpPr>
          <p:cNvPr id="33" name="Rounded Rectangle 13"/>
          <p:cNvSpPr/>
          <p:nvPr/>
        </p:nvSpPr>
        <p:spPr>
          <a:xfrm>
            <a:off x="3491344" y="3795657"/>
            <a:ext cx="2498752" cy="1364685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SDÍLENÍ</a:t>
            </a:r>
            <a:r>
              <a:rPr lang="cs-CZ" sz="2400" b="1" dirty="0"/>
              <a:t> – 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BLOGY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4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97" y="365126"/>
            <a:ext cx="1157153" cy="14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 EPALE </a:t>
            </a:r>
            <a:r>
              <a:rPr lang="en-US" b="1" dirty="0" err="1"/>
              <a:t>obsahuje</a:t>
            </a:r>
            <a:endParaRPr lang="cs-CZ" dirty="0"/>
          </a:p>
        </p:txBody>
      </p:sp>
      <p:sp>
        <p:nvSpPr>
          <p:cNvPr id="5" name="Rounded Rectangle 14"/>
          <p:cNvSpPr/>
          <p:nvPr/>
        </p:nvSpPr>
        <p:spPr>
          <a:xfrm>
            <a:off x="487571" y="1962978"/>
            <a:ext cx="2232248" cy="1440160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33 000</a:t>
            </a:r>
            <a:r>
              <a:rPr lang="en-US" sz="2400" b="1" dirty="0"/>
              <a:t>+</a:t>
            </a:r>
            <a:br>
              <a:rPr lang="en-US" sz="2400" b="1" dirty="0"/>
            </a:br>
            <a:r>
              <a:rPr lang="en-US" sz="2400" b="1" dirty="0"/>
              <a:t>UŽIVATELŮ</a:t>
            </a:r>
          </a:p>
        </p:txBody>
      </p:sp>
      <p:sp>
        <p:nvSpPr>
          <p:cNvPr id="6" name="Rounded Rectangle 15"/>
          <p:cNvSpPr/>
          <p:nvPr/>
        </p:nvSpPr>
        <p:spPr>
          <a:xfrm>
            <a:off x="3207389" y="1962978"/>
            <a:ext cx="2376264" cy="1440159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7</a:t>
            </a:r>
            <a:r>
              <a:rPr lang="en-US" sz="2400" b="1" dirty="0"/>
              <a:t> </a:t>
            </a:r>
            <a:r>
              <a:rPr lang="cs-CZ" sz="2400" b="1" dirty="0"/>
              <a:t>7</a:t>
            </a:r>
            <a:r>
              <a:rPr lang="en-US" sz="2400" b="1" dirty="0"/>
              <a:t>00+ DOKU</a:t>
            </a:r>
            <a:r>
              <a:rPr lang="cs-CZ" sz="2400" b="1" dirty="0"/>
              <a:t>MENT</a:t>
            </a:r>
            <a:r>
              <a:rPr lang="en-US" sz="2400" b="1" dirty="0"/>
              <a:t>Ů</a:t>
            </a:r>
          </a:p>
        </p:txBody>
      </p:sp>
      <p:sp>
        <p:nvSpPr>
          <p:cNvPr id="8" name="Rounded Rectangle 16"/>
          <p:cNvSpPr/>
          <p:nvPr/>
        </p:nvSpPr>
        <p:spPr>
          <a:xfrm>
            <a:off x="1307724" y="3864158"/>
            <a:ext cx="2232248" cy="1440160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5 800</a:t>
            </a:r>
            <a:r>
              <a:rPr lang="en-US" sz="2400" b="1" dirty="0"/>
              <a:t>+ </a:t>
            </a:r>
            <a:br>
              <a:rPr lang="en-US" sz="2400" b="1" dirty="0"/>
            </a:br>
            <a:r>
              <a:rPr lang="cs-CZ" sz="2400" b="1" dirty="0"/>
              <a:t>BLOG</a:t>
            </a:r>
            <a:r>
              <a:rPr lang="en-US" sz="2400" b="1" dirty="0"/>
              <a:t>Ů</a:t>
            </a:r>
          </a:p>
        </p:txBody>
      </p:sp>
      <p:sp>
        <p:nvSpPr>
          <p:cNvPr id="10" name="Rounded Rectangle 17"/>
          <p:cNvSpPr/>
          <p:nvPr/>
        </p:nvSpPr>
        <p:spPr>
          <a:xfrm>
            <a:off x="4847696" y="3918821"/>
            <a:ext cx="2232248" cy="1448231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4 7</a:t>
            </a:r>
            <a:r>
              <a:rPr lang="en-US" sz="2400" b="1" dirty="0"/>
              <a:t>00+ UDÁLOSTÍ</a:t>
            </a:r>
          </a:p>
        </p:txBody>
      </p:sp>
      <p:sp>
        <p:nvSpPr>
          <p:cNvPr id="12" name="Rounded Rectangle 16"/>
          <p:cNvSpPr/>
          <p:nvPr/>
        </p:nvSpPr>
        <p:spPr>
          <a:xfrm>
            <a:off x="6139086" y="1932359"/>
            <a:ext cx="2265994" cy="1501398"/>
          </a:xfrm>
          <a:prstGeom prst="roundRect">
            <a:avLst/>
          </a:prstGeom>
          <a:solidFill>
            <a:srgbClr val="C73518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7 200</a:t>
            </a:r>
            <a:r>
              <a:rPr lang="en-US" sz="2400" b="1" dirty="0"/>
              <a:t>+ </a:t>
            </a:r>
            <a:br>
              <a:rPr lang="en-US" sz="2400" b="1" dirty="0"/>
            </a:br>
            <a:r>
              <a:rPr lang="en-US" sz="2400" b="1" dirty="0"/>
              <a:t>ZPRÁV</a:t>
            </a:r>
          </a:p>
        </p:txBody>
      </p:sp>
      <p:pic>
        <p:nvPicPr>
          <p:cNvPr id="13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82" y="334916"/>
            <a:ext cx="1121768" cy="13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EPALE a </a:t>
            </a:r>
            <a:r>
              <a:rPr lang="en-US" b="1" dirty="0" err="1"/>
              <a:t>netw</a:t>
            </a:r>
            <a:r>
              <a:rPr lang="cs-CZ" b="1" dirty="0"/>
              <a:t>o</a:t>
            </a:r>
            <a:r>
              <a:rPr lang="en-US" b="1" dirty="0" err="1"/>
              <a:t>rking</a:t>
            </a:r>
            <a:endParaRPr lang="cs-CZ" dirty="0"/>
          </a:p>
        </p:txBody>
      </p:sp>
      <p:pic>
        <p:nvPicPr>
          <p:cNvPr id="5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91" y="365126"/>
            <a:ext cx="1045131" cy="129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4"/>
          <p:cNvSpPr/>
          <p:nvPr/>
        </p:nvSpPr>
        <p:spPr>
          <a:xfrm>
            <a:off x="453562" y="1886989"/>
            <a:ext cx="2764191" cy="1487978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TÝM EXPERTŮ EPALE</a:t>
            </a:r>
            <a:endParaRPr lang="en-US" sz="2400" b="1" dirty="0"/>
          </a:p>
        </p:txBody>
      </p:sp>
      <p:sp>
        <p:nvSpPr>
          <p:cNvPr id="10" name="Rounded Rectangle 15"/>
          <p:cNvSpPr/>
          <p:nvPr/>
        </p:nvSpPr>
        <p:spPr>
          <a:xfrm>
            <a:off x="3359712" y="1886989"/>
            <a:ext cx="2508431" cy="1487978"/>
          </a:xfrm>
          <a:prstGeom prst="roundRect">
            <a:avLst/>
          </a:prstGeom>
          <a:solidFill>
            <a:schemeClr val="tx2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REGIONÁLNÍ AMBASADOŘI</a:t>
            </a:r>
            <a:endParaRPr lang="en-US" sz="2400" b="1" dirty="0"/>
          </a:p>
        </p:txBody>
      </p:sp>
      <p:sp>
        <p:nvSpPr>
          <p:cNvPr id="11" name="Rounded Rectangle 16"/>
          <p:cNvSpPr/>
          <p:nvPr/>
        </p:nvSpPr>
        <p:spPr>
          <a:xfrm>
            <a:off x="6010102" y="1886989"/>
            <a:ext cx="2657820" cy="1487978"/>
          </a:xfrm>
          <a:prstGeom prst="roundRect">
            <a:avLst/>
          </a:prstGeom>
          <a:solidFill>
            <a:schemeClr val="tx2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AIVD ČR</a:t>
            </a:r>
            <a:endParaRPr lang="en-US" sz="2400" b="1" dirty="0"/>
          </a:p>
        </p:txBody>
      </p:sp>
      <p:sp>
        <p:nvSpPr>
          <p:cNvPr id="12" name="Rounded Rectangle 17"/>
          <p:cNvSpPr/>
          <p:nvPr/>
        </p:nvSpPr>
        <p:spPr>
          <a:xfrm>
            <a:off x="1371601" y="3928410"/>
            <a:ext cx="2665756" cy="1333546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/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SLOVENSKÁ NSS</a:t>
            </a:r>
            <a:endParaRPr lang="en-US" sz="2400" b="1" dirty="0"/>
          </a:p>
        </p:txBody>
      </p:sp>
      <p:sp>
        <p:nvSpPr>
          <p:cNvPr id="13" name="Rounded Rectangle 18"/>
          <p:cNvSpPr/>
          <p:nvPr/>
        </p:nvSpPr>
        <p:spPr>
          <a:xfrm>
            <a:off x="4821382" y="3865418"/>
            <a:ext cx="2619997" cy="1396538"/>
          </a:xfrm>
          <a:prstGeom prst="roundRect">
            <a:avLst/>
          </a:prstGeom>
          <a:solidFill>
            <a:schemeClr val="tx2"/>
          </a:solidFill>
          <a:scene3d>
            <a:camera prst="perspectiveLef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EVROPSKÉ SÍTĚ</a:t>
            </a:r>
          </a:p>
        </p:txBody>
      </p:sp>
    </p:spTree>
    <p:extLst>
      <p:ext uri="{BB962C8B-B14F-4D97-AF65-F5344CB8AC3E}">
        <p14:creationId xmlns:p14="http://schemas.microsoft.com/office/powerpoint/2010/main" val="23350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Využití EPALE v rámci </a:t>
            </a:r>
            <a:br>
              <a:rPr lang="cs-CZ" sz="3600" b="1" dirty="0"/>
            </a:br>
            <a:r>
              <a:rPr lang="cs-CZ" sz="3600" b="1" dirty="0"/>
              <a:t>projektu KA1</a:t>
            </a:r>
          </a:p>
        </p:txBody>
      </p:sp>
      <p:pic>
        <p:nvPicPr>
          <p:cNvPr id="5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0" y="365126"/>
            <a:ext cx="1064210" cy="13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56953" y="1690687"/>
          <a:ext cx="7298574" cy="482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329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Jakým způsobem chtějí organizace EPALE nejčastěji využít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Šíření výsledků projektu</a:t>
            </a:r>
          </a:p>
          <a:p>
            <a:r>
              <a:rPr lang="cs-CZ" dirty="0"/>
              <a:t>Články o realizaci projektu, sdílení zkušeností z mobilit prostřednictvím blogů</a:t>
            </a:r>
          </a:p>
          <a:p>
            <a:r>
              <a:rPr lang="cs-CZ" dirty="0"/>
              <a:t>Využití kalendáře pro pořádané akce</a:t>
            </a:r>
          </a:p>
          <a:p>
            <a:r>
              <a:rPr lang="cs-CZ" dirty="0"/>
              <a:t>Navázání kontaktů pro mezinárodní spolupráci</a:t>
            </a:r>
          </a:p>
          <a:p>
            <a:r>
              <a:rPr lang="cs-CZ" dirty="0"/>
              <a:t>Diskuze s ostatními organizacemi</a:t>
            </a:r>
          </a:p>
          <a:p>
            <a:r>
              <a:rPr lang="cs-CZ" dirty="0"/>
              <a:t>Vyhledávání učebních materiálů</a:t>
            </a:r>
          </a:p>
          <a:p>
            <a:r>
              <a:rPr lang="cs-CZ" dirty="0"/>
              <a:t>Náměty pro další projekty</a:t>
            </a:r>
          </a:p>
          <a:p>
            <a:r>
              <a:rPr lang="cs-CZ" dirty="0"/>
              <a:t>Doporučení ostatním zaměstnancům jako zdroj informací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36" y="365126"/>
            <a:ext cx="1051798" cy="12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239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blona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316</Words>
  <Application>Microsoft Office PowerPoint</Application>
  <PresentationFormat>Předvádění na obrazovce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Office</vt:lpstr>
      <vt:lpstr> ERASMUS +  2014-2020 2021-2027 OBECNÉ INFORMACE 2  erasmus+ ŠKOLNÍ Vzdělávání  EPALE  dle informací DZS ČR zpracovala    Ing. Helena Jedličková, Ph.D KOORDINÁTORKA PROJEKTŮ ERASMUS + ZŠ Arménská Brno CZ  </vt:lpstr>
      <vt:lpstr>EPALE  Elektronická platforma pro vzdělávání dospělých v Evropě</vt:lpstr>
      <vt:lpstr>Co je EPALE</vt:lpstr>
      <vt:lpstr>Pro koho je EPALE určena</vt:lpstr>
      <vt:lpstr>Co EPALE nabízí</vt:lpstr>
      <vt:lpstr>Co EPALE obsahuje</vt:lpstr>
      <vt:lpstr>EPALE a networking</vt:lpstr>
      <vt:lpstr>Využití EPALE v rámci  projektu KA1</vt:lpstr>
      <vt:lpstr>Jakým způsobem chtějí organizace EPALE nejčastěji využít</vt:lpstr>
      <vt:lpstr>www.epale.cz</vt:lpstr>
      <vt:lpstr>Kde EPALE najdete</vt:lpstr>
      <vt:lpstr>DOTAZY?</vt:lpstr>
      <vt:lpstr>Děkuji za pozornost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Abramčuková Kamila</dc:creator>
  <cp:lastModifiedBy>Helena Jedličková</cp:lastModifiedBy>
  <cp:revision>82</cp:revision>
  <cp:lastPrinted>2018-02-02T15:53:38Z</cp:lastPrinted>
  <dcterms:created xsi:type="dcterms:W3CDTF">2018-01-03T09:25:21Z</dcterms:created>
  <dcterms:modified xsi:type="dcterms:W3CDTF">2021-01-18T00:34:56Z</dcterms:modified>
</cp:coreProperties>
</file>