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305" r:id="rId2"/>
    <p:sldId id="284" r:id="rId3"/>
    <p:sldId id="285" r:id="rId4"/>
    <p:sldId id="286" r:id="rId5"/>
    <p:sldId id="287" r:id="rId6"/>
    <p:sldId id="265" r:id="rId7"/>
    <p:sldId id="317" r:id="rId8"/>
    <p:sldId id="297" r:id="rId9"/>
    <p:sldId id="299" r:id="rId10"/>
    <p:sldId id="318" r:id="rId11"/>
    <p:sldId id="300" r:id="rId12"/>
    <p:sldId id="301" r:id="rId13"/>
    <p:sldId id="302" r:id="rId14"/>
    <p:sldId id="303" r:id="rId15"/>
    <p:sldId id="278" r:id="rId16"/>
    <p:sldId id="319" r:id="rId17"/>
  </p:sldIdLst>
  <p:sldSz cx="9144000" cy="6858000" type="screen4x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a Jedličková" initials="HJ" lastIdx="1" clrIdx="0">
    <p:extLst>
      <p:ext uri="{19B8F6BF-5375-455C-9EA6-DF929625EA0E}">
        <p15:presenceInfo xmlns:p15="http://schemas.microsoft.com/office/powerpoint/2012/main" userId="72058bc1437c0c4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5D9992"/>
    <a:srgbClr val="7AAEA8"/>
    <a:srgbClr val="C2D7EA"/>
    <a:srgbClr val="7386BB"/>
    <a:srgbClr val="EF6011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4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6E023-963A-442F-97EA-95FA07113BDD}" type="datetimeFigureOut">
              <a:rPr lang="cs-CZ" smtClean="0"/>
              <a:t>18. 1. 2021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02D54-26BA-48F0-9802-2B48B5E40E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6239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47F6-B5AC-49E5-8404-3A06A3AF3632}" type="datetimeFigureOut">
              <a:rPr lang="cs-CZ" smtClean="0"/>
              <a:t>18. 1. 2021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554C-B504-44F2-9F77-A434BD8E3B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940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47F6-B5AC-49E5-8404-3A06A3AF3632}" type="datetimeFigureOut">
              <a:rPr lang="cs-CZ" smtClean="0"/>
              <a:t>18. 1. 2021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554C-B504-44F2-9F77-A434BD8E3B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0887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47F6-B5AC-49E5-8404-3A06A3AF3632}" type="datetimeFigureOut">
              <a:rPr lang="cs-CZ" smtClean="0"/>
              <a:t>18. 1. 2021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554C-B504-44F2-9F77-A434BD8E3B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099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47F6-B5AC-49E5-8404-3A06A3AF3632}" type="datetimeFigureOut">
              <a:rPr lang="cs-CZ" smtClean="0"/>
              <a:t>18. 1. 2021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554C-B504-44F2-9F77-A434BD8E3B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2872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47F6-B5AC-49E5-8404-3A06A3AF3632}" type="datetimeFigureOut">
              <a:rPr lang="cs-CZ" smtClean="0"/>
              <a:t>18. 1. 2021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554C-B504-44F2-9F77-A434BD8E3B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2362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47F6-B5AC-49E5-8404-3A06A3AF3632}" type="datetimeFigureOut">
              <a:rPr lang="cs-CZ" smtClean="0"/>
              <a:t>18. 1. 2021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554C-B504-44F2-9F77-A434BD8E3B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9579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47F6-B5AC-49E5-8404-3A06A3AF3632}" type="datetimeFigureOut">
              <a:rPr lang="cs-CZ" smtClean="0"/>
              <a:t>18. 1. 2021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554C-B504-44F2-9F77-A434BD8E3B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116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47F6-B5AC-49E5-8404-3A06A3AF3632}" type="datetimeFigureOut">
              <a:rPr lang="cs-CZ" smtClean="0"/>
              <a:t>18. 1. 2021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554C-B504-44F2-9F77-A434BD8E3B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47F6-B5AC-49E5-8404-3A06A3AF3632}" type="datetimeFigureOut">
              <a:rPr lang="cs-CZ" smtClean="0"/>
              <a:t>18. 1. 2021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554C-B504-44F2-9F77-A434BD8E3B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634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47F6-B5AC-49E5-8404-3A06A3AF3632}" type="datetimeFigureOut">
              <a:rPr lang="cs-CZ" smtClean="0"/>
              <a:t>18. 1. 2021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554C-B504-44F2-9F77-A434BD8E3B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536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47F6-B5AC-49E5-8404-3A06A3AF3632}" type="datetimeFigureOut">
              <a:rPr lang="cs-CZ" smtClean="0"/>
              <a:t>18. 1. 2021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554C-B504-44F2-9F77-A434BD8E3B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2407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247F6-B5AC-49E5-8404-3A06A3AF3632}" type="datetimeFigureOut">
              <a:rPr lang="cs-CZ" smtClean="0"/>
              <a:t>18. 1. 2021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9554C-B504-44F2-9F77-A434BD8E3B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413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jaromir.krejci@zsarmenska.cz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HJedlickova@seznam.cz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hyperlink" Target="http://www.naerasmusplus.cz/" TargetMode="External"/><Relationship Id="rId4" Type="http://schemas.openxmlformats.org/officeDocument/2006/relationships/hyperlink" Target="http://www.dzs.cz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erasmusplus.cz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.europa.eu/education/policy/adult-learning/index_en.htm" TargetMode="External"/><Relationship Id="rId4" Type="http://schemas.openxmlformats.org/officeDocument/2006/relationships/hyperlink" Target="http://www.ec.europa.eu/programmes/erasmus-plu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8" y="-288235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2423" y="146757"/>
            <a:ext cx="6112116" cy="5432408"/>
          </a:xfrm>
        </p:spPr>
        <p:txBody>
          <a:bodyPr>
            <a:normAutofit fontScale="90000"/>
          </a:bodyPr>
          <a:lstStyle/>
          <a:p>
            <a:b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ERASMUS + </a:t>
            </a:r>
            <a:br>
              <a:rPr lang="cs-CZ" sz="36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2014-2020</a:t>
            </a:r>
            <a:br>
              <a:rPr lang="cs-CZ" sz="22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2021-2027</a:t>
            </a:r>
            <a:br>
              <a:rPr lang="cs-CZ" sz="36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OBECNÉ INFORMACE</a:t>
            </a:r>
            <a:br>
              <a:rPr lang="cs-CZ" sz="36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36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7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erasmus</a:t>
            </a:r>
            <a:r>
              <a:rPr lang="cs-CZ" sz="27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 ŠKOLNÍ Vzdělávání</a:t>
            </a:r>
            <a:br>
              <a:rPr lang="cs-CZ" sz="27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7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7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mobility osob (KA1)</a:t>
            </a:r>
            <a:br>
              <a:rPr lang="cs-CZ" sz="27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7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PROJEKTY SPOLUPRÁCE (KA2)</a:t>
            </a:r>
            <a:br>
              <a:rPr lang="cs-CZ" sz="2700" b="1" cap="all" dirty="0">
                <a:solidFill>
                  <a:srgbClr val="7386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700" b="1" cap="all" dirty="0">
                <a:solidFill>
                  <a:srgbClr val="7386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700" b="1" cap="all" dirty="0">
                <a:solidFill>
                  <a:srgbClr val="7386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300" b="1" i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dle informací DZS ČR zpracovala</a:t>
            </a:r>
            <a:br>
              <a:rPr lang="cs-CZ" sz="1200" b="1" cap="all" dirty="0">
                <a:solidFill>
                  <a:srgbClr val="7386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b="1" cap="all" dirty="0">
                <a:solidFill>
                  <a:srgbClr val="7386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cs-CZ" sz="1200" b="1" cap="all" dirty="0">
                <a:solidFill>
                  <a:srgbClr val="7386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Ing. Helena Jedličková, Ph.D</a:t>
            </a:r>
            <a:br>
              <a:rPr lang="cs-CZ" sz="2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3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KOORDINÁTORKA PROJEKTŮ ERASMUS + ZŠ Arménská Brno CZ</a:t>
            </a:r>
            <a:br>
              <a:rPr lang="cs-CZ" sz="2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394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53143"/>
            <a:ext cx="8074479" cy="645079"/>
          </a:xfrm>
        </p:spPr>
        <p:txBody>
          <a:bodyPr>
            <a:normAutofit fontScale="90000"/>
          </a:bodyPr>
          <a:lstStyle/>
          <a:p>
            <a:br>
              <a:rPr lang="pl-PL" sz="3100" dirty="0"/>
            </a:br>
            <a:r>
              <a:rPr lang="pl-PL" sz="3100" dirty="0"/>
              <a:t>Klíčová akce 1 (KA1): PROJEKTY MOBILIT</a:t>
            </a:r>
            <a:br>
              <a:rPr lang="cs-CZ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628651" y="1444978"/>
            <a:ext cx="7372350" cy="473198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7000" b="1" dirty="0">
                <a:solidFill>
                  <a:srgbClr val="FF0000"/>
                </a:solidFill>
              </a:rPr>
              <a:t>Typy mobilit:</a:t>
            </a:r>
          </a:p>
          <a:p>
            <a:pPr marL="0" indent="0">
              <a:buNone/>
            </a:pPr>
            <a:endParaRPr lang="cs-CZ" sz="7000" b="1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cs-CZ" sz="7000" b="1" dirty="0">
                <a:solidFill>
                  <a:srgbClr val="FF0000"/>
                </a:solidFill>
              </a:rPr>
              <a:t>výukový/školící pobyt v zahraničí (účastník vyučuje nebo školí </a:t>
            </a:r>
          </a:p>
          <a:p>
            <a:pPr marL="0" indent="0">
              <a:buNone/>
            </a:pPr>
            <a:r>
              <a:rPr lang="cs-CZ" sz="7000" b="1" dirty="0">
                <a:solidFill>
                  <a:srgbClr val="FF0000"/>
                </a:solidFill>
              </a:rPr>
              <a:t>   v partnerské organizaci)</a:t>
            </a:r>
          </a:p>
          <a:p>
            <a:pPr>
              <a:buFontTx/>
              <a:buChar char="-"/>
            </a:pPr>
            <a:endParaRPr lang="cs-CZ" sz="7000" b="1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cs-CZ" sz="7000" b="1" dirty="0">
                <a:solidFill>
                  <a:srgbClr val="FF0000"/>
                </a:solidFill>
              </a:rPr>
              <a:t>Kurzy/ školení </a:t>
            </a:r>
          </a:p>
          <a:p>
            <a:pPr marL="0" indent="0">
              <a:buNone/>
            </a:pPr>
            <a:r>
              <a:rPr lang="cs-CZ" sz="7000" b="1" dirty="0">
                <a:solidFill>
                  <a:srgbClr val="FF0000"/>
                </a:solidFill>
              </a:rPr>
              <a:t>  (účastník se sám vzdělává na placeném pobytu)</a:t>
            </a:r>
          </a:p>
          <a:p>
            <a:pPr>
              <a:buFontTx/>
              <a:buChar char="-"/>
            </a:pPr>
            <a:endParaRPr lang="cs-CZ" sz="7000" b="1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cs-CZ" sz="7000" b="1" dirty="0">
                <a:solidFill>
                  <a:srgbClr val="FF0000"/>
                </a:solidFill>
              </a:rPr>
              <a:t>Stínování </a:t>
            </a:r>
          </a:p>
          <a:p>
            <a:pPr marL="0" indent="0">
              <a:buNone/>
            </a:pPr>
            <a:r>
              <a:rPr lang="cs-CZ" sz="7000" b="1" dirty="0">
                <a:solidFill>
                  <a:srgbClr val="FF0000"/>
                </a:solidFill>
              </a:rPr>
              <a:t>  (účastník se sám vzdělává náslechem ve výuce)</a:t>
            </a:r>
          </a:p>
          <a:p>
            <a:pPr marL="0" indent="0">
              <a:buNone/>
            </a:pPr>
            <a:r>
              <a:rPr lang="pl-PL" sz="7200" dirty="0">
                <a:solidFill>
                  <a:srgbClr val="0070C0"/>
                </a:solidFill>
              </a:rPr>
              <a:t>Na ZŠ Brno Arménská CZ </a:t>
            </a:r>
            <a:r>
              <a:rPr lang="cs-CZ" sz="7200" b="1" dirty="0">
                <a:solidFill>
                  <a:srgbClr val="FF0000"/>
                </a:solidFill>
              </a:rPr>
              <a:t>projekt „</a:t>
            </a:r>
            <a:r>
              <a:rPr lang="cs-CZ" sz="7200" b="1" i="1" dirty="0">
                <a:solidFill>
                  <a:srgbClr val="FF0000"/>
                </a:solidFill>
              </a:rPr>
              <a:t>Profesní růst 21</a:t>
            </a:r>
            <a:r>
              <a:rPr lang="cs-CZ" sz="7200" b="1" dirty="0">
                <a:solidFill>
                  <a:srgbClr val="FF0000"/>
                </a:solidFill>
              </a:rPr>
              <a:t>“</a:t>
            </a:r>
            <a:endParaRPr lang="cs-CZ" sz="70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1768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212272" y="971548"/>
            <a:ext cx="7960179" cy="4465865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cíle mobilit:</a:t>
            </a:r>
          </a:p>
          <a:p>
            <a:pPr marL="0" indent="0">
              <a:buNone/>
            </a:pPr>
            <a:r>
              <a:rPr lang="pl-PL" sz="2200" dirty="0">
                <a:solidFill>
                  <a:srgbClr val="0070C0"/>
                </a:solidFill>
              </a:rPr>
              <a:t>Na ZŠ Brno Arménská CZ </a:t>
            </a:r>
            <a:r>
              <a:rPr lang="cs-CZ" sz="2200" b="1" dirty="0">
                <a:solidFill>
                  <a:srgbClr val="FF0000"/>
                </a:solidFill>
              </a:rPr>
              <a:t>projekt „</a:t>
            </a:r>
            <a:r>
              <a:rPr lang="cs-CZ" sz="2200" b="1" i="1" dirty="0">
                <a:solidFill>
                  <a:srgbClr val="FF0000"/>
                </a:solidFill>
              </a:rPr>
              <a:t>Profesní růst 21</a:t>
            </a:r>
            <a:r>
              <a:rPr lang="cs-CZ" sz="2200" b="1" dirty="0">
                <a:solidFill>
                  <a:srgbClr val="FF0000"/>
                </a:solidFill>
              </a:rPr>
              <a:t>“</a:t>
            </a:r>
            <a:endParaRPr lang="cs-CZ" sz="2200" dirty="0"/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C1BA"/>
              </a:buClr>
              <a:buFont typeface="Arial" pitchFamily="34" charset="0"/>
              <a:buChar char="–"/>
              <a:defRPr/>
            </a:pPr>
            <a:r>
              <a:rPr lang="cs-CZ" dirty="0">
                <a:latin typeface="Calibri"/>
                <a:cs typeface="Tahoma" pitchFamily="34" charset="0"/>
              </a:rPr>
              <a:t>Zlepšení dovedností souvisejících s profesním zařazením;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C1BA"/>
              </a:buClr>
              <a:buFont typeface="Arial" pitchFamily="34" charset="0"/>
              <a:buChar char="–"/>
              <a:defRPr/>
            </a:pPr>
            <a:r>
              <a:rPr lang="cs-CZ" dirty="0">
                <a:latin typeface="Calibri"/>
                <a:cs typeface="Tahoma" pitchFamily="34" charset="0"/>
              </a:rPr>
              <a:t>Lepší poznání postupů, politik a systémů v oblasti vzdělávání;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C1BA"/>
              </a:buClr>
              <a:buFont typeface="Arial" pitchFamily="34" charset="0"/>
              <a:buChar char="–"/>
              <a:defRPr/>
            </a:pPr>
            <a:r>
              <a:rPr lang="cs-CZ" dirty="0">
                <a:latin typeface="Calibri"/>
                <a:cs typeface="Tahoma" pitchFamily="34" charset="0"/>
              </a:rPr>
              <a:t>Větší schopnost prosadit změny, pokud jde o modernizaci a mezinárodní spolupráci v domovských vzdělávacích organizacích;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C1BA"/>
              </a:buClr>
              <a:buFont typeface="Arial" pitchFamily="34" charset="0"/>
              <a:buChar char="–"/>
              <a:defRPr/>
            </a:pPr>
            <a:r>
              <a:rPr lang="cs-CZ" dirty="0">
                <a:latin typeface="Calibri"/>
                <a:cs typeface="Tahoma" pitchFamily="34" charset="0"/>
              </a:rPr>
              <a:t>Větší pochopení vazeb mezi formálním a neformálním vzděláváním, odbornou přípravou a trhem práce;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C1BA"/>
              </a:buClr>
              <a:buFont typeface="Arial" pitchFamily="34" charset="0"/>
              <a:buChar char="–"/>
              <a:defRPr/>
            </a:pPr>
            <a:r>
              <a:rPr lang="cs-CZ" dirty="0">
                <a:latin typeface="Calibri"/>
                <a:cs typeface="Tahoma" pitchFamily="34" charset="0"/>
              </a:rPr>
              <a:t>Větší možnost odborného a profesního rozvoje;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C1BA"/>
              </a:buClr>
              <a:buFont typeface="Arial" pitchFamily="34" charset="0"/>
              <a:buChar char="–"/>
              <a:defRPr/>
            </a:pPr>
            <a:r>
              <a:rPr lang="cs-CZ" dirty="0">
                <a:latin typeface="Calibri"/>
                <a:cs typeface="Tahoma" pitchFamily="34" charset="0"/>
              </a:rPr>
              <a:t>Větší schopnost vycházet vstříc potřebám znevýhodněných</a:t>
            </a:r>
            <a:r>
              <a:rPr lang="cs-CZ" dirty="0">
                <a:solidFill>
                  <a:srgbClr val="0070C0"/>
                </a:solidFill>
                <a:latin typeface="Calibri"/>
                <a:cs typeface="Tahoma" pitchFamily="34" charset="0"/>
              </a:rPr>
              <a:t>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5085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286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87778"/>
            <a:ext cx="8515350" cy="1443841"/>
          </a:xfrm>
        </p:spPr>
        <p:txBody>
          <a:bodyPr>
            <a:normAutofit/>
          </a:bodyPr>
          <a:lstStyle/>
          <a:p>
            <a:r>
              <a:rPr lang="cs-CZ" sz="3600" dirty="0"/>
              <a:t>Složení grantu a další důležité informace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628650" y="1412361"/>
            <a:ext cx="3840963" cy="2103571"/>
          </a:xfrm>
        </p:spPr>
        <p:txBody>
          <a:bodyPr>
            <a:normAutofit fontScale="25000" lnSpcReduction="20000"/>
          </a:bodyPr>
          <a:lstStyle/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D0707"/>
              </a:buClr>
              <a:buNone/>
              <a:defRPr/>
            </a:pPr>
            <a:r>
              <a:rPr lang="cs-CZ" altLang="cs-CZ" sz="6400" b="1" u="sng" dirty="0">
                <a:latin typeface="Calibri"/>
                <a:cs typeface="Tahoma" pitchFamily="34" charset="0"/>
              </a:rPr>
              <a:t>GRANTOVÁ PODPORA: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8D3D6"/>
              </a:buClr>
              <a:buFont typeface="Wingdings" panose="05000000000000000000" pitchFamily="2" charset="2"/>
              <a:buChar char="ü"/>
              <a:defRPr/>
            </a:pPr>
            <a:r>
              <a:rPr lang="cs-CZ" altLang="cs-CZ" sz="6400" b="1" dirty="0">
                <a:solidFill>
                  <a:srgbClr val="FF0000"/>
                </a:solidFill>
                <a:latin typeface="Calibri"/>
                <a:cs typeface="Tahoma" pitchFamily="34" charset="0"/>
              </a:rPr>
              <a:t>organizační grant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8D3D6"/>
              </a:buClr>
              <a:buFont typeface="Wingdings" panose="05000000000000000000" pitchFamily="2" charset="2"/>
              <a:buChar char="ü"/>
              <a:defRPr/>
            </a:pPr>
            <a:r>
              <a:rPr lang="cs-CZ" altLang="cs-CZ" sz="6400" b="1" dirty="0">
                <a:solidFill>
                  <a:srgbClr val="FF0000"/>
                </a:solidFill>
                <a:latin typeface="Calibri"/>
                <a:cs typeface="Tahoma" pitchFamily="34" charset="0"/>
              </a:rPr>
              <a:t>cestovní náklady + zvýšené mimořádné náklady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8D3D6"/>
              </a:buClr>
              <a:buFont typeface="Wingdings" panose="05000000000000000000" pitchFamily="2" charset="2"/>
              <a:buChar char="ü"/>
              <a:defRPr/>
            </a:pPr>
            <a:r>
              <a:rPr lang="cs-CZ" altLang="cs-CZ" sz="6400" b="1" dirty="0">
                <a:solidFill>
                  <a:srgbClr val="FF0000"/>
                </a:solidFill>
                <a:latin typeface="Calibri"/>
                <a:cs typeface="Tahoma" pitchFamily="34" charset="0"/>
              </a:rPr>
              <a:t>pobytové náklady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8D3D6"/>
              </a:buClr>
              <a:buFont typeface="Wingdings" panose="05000000000000000000" pitchFamily="2" charset="2"/>
              <a:buChar char="ü"/>
              <a:defRPr/>
            </a:pPr>
            <a:r>
              <a:rPr lang="cs-CZ" altLang="cs-CZ" sz="6400" b="1" dirty="0">
                <a:solidFill>
                  <a:srgbClr val="FF0000"/>
                </a:solidFill>
                <a:latin typeface="Calibri"/>
                <a:cs typeface="Tahoma" pitchFamily="34" charset="0"/>
              </a:rPr>
              <a:t>kurzovné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8D3D6"/>
              </a:buClr>
              <a:buFont typeface="Wingdings" panose="05000000000000000000" pitchFamily="2" charset="2"/>
              <a:buChar char="ü"/>
              <a:defRPr/>
            </a:pPr>
            <a:r>
              <a:rPr lang="cs-CZ" altLang="cs-CZ" sz="6400" dirty="0">
                <a:latin typeface="Calibri"/>
                <a:cs typeface="Tahoma" pitchFamily="34" charset="0"/>
              </a:rPr>
              <a:t>zvýšené náklady pro osoby se specifickými potřebami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8D3D6"/>
              </a:buClr>
              <a:buFont typeface="Wingdings" panose="05000000000000000000" pitchFamily="2" charset="2"/>
              <a:buChar char="ü"/>
              <a:defRPr/>
            </a:pPr>
            <a:r>
              <a:rPr lang="cs-CZ" altLang="cs-CZ" sz="6400" dirty="0">
                <a:latin typeface="Calibri"/>
                <a:cs typeface="Tahoma" pitchFamily="34" charset="0"/>
              </a:rPr>
              <a:t>Mimořádné náklady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963884" y="1330718"/>
            <a:ext cx="3685846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buClr>
                <a:srgbClr val="BD0707"/>
              </a:buClr>
              <a:defRPr/>
            </a:pPr>
            <a:r>
              <a:rPr lang="cs-CZ" altLang="cs-CZ" sz="1600" b="1" u="sng" dirty="0">
                <a:latin typeface="Arial" pitchFamily="34" charset="0"/>
                <a:cs typeface="Tahoma" pitchFamily="34" charset="0"/>
              </a:rPr>
              <a:t>PROJEKTOVÉ OBDOBÍ: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>
                <a:srgbClr val="9BC7D1"/>
              </a:buClr>
              <a:buFont typeface="Wingdings" panose="05000000000000000000" pitchFamily="2" charset="2"/>
              <a:buChar char="ü"/>
              <a:defRPr/>
            </a:pPr>
            <a:r>
              <a:rPr lang="cs-CZ" altLang="cs-CZ" sz="1600" dirty="0">
                <a:latin typeface="Arial" pitchFamily="34" charset="0"/>
                <a:cs typeface="Tahoma" pitchFamily="34" charset="0"/>
              </a:rPr>
              <a:t>1 rok až 2 roky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>
                <a:srgbClr val="9BC7D1"/>
              </a:buClr>
              <a:defRPr/>
            </a:pPr>
            <a:r>
              <a:rPr lang="cs-CZ" altLang="cs-CZ" sz="1600" dirty="0">
                <a:latin typeface="Arial" pitchFamily="34" charset="0"/>
                <a:cs typeface="Tahoma" pitchFamily="34" charset="0"/>
              </a:rPr>
              <a:t> 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>
                <a:srgbClr val="9BC7D1"/>
              </a:buClr>
              <a:buFont typeface="Wingdings" panose="05000000000000000000" pitchFamily="2" charset="2"/>
              <a:buChar char="ü"/>
              <a:defRPr/>
            </a:pPr>
            <a:r>
              <a:rPr lang="cs-CZ" altLang="cs-CZ" dirty="0">
                <a:solidFill>
                  <a:srgbClr val="FF0000"/>
                </a:solidFill>
                <a:latin typeface="Arial" pitchFamily="34" charset="0"/>
                <a:cs typeface="Tahoma" pitchFamily="34" charset="0"/>
              </a:rPr>
              <a:t>jednotlivé mobility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>
                <a:srgbClr val="9BC7D1"/>
              </a:buClr>
              <a:defRPr/>
            </a:pPr>
            <a:r>
              <a:rPr lang="cs-CZ" altLang="cs-CZ" dirty="0">
                <a:solidFill>
                  <a:srgbClr val="FF0000"/>
                </a:solidFill>
                <a:latin typeface="Arial" pitchFamily="34" charset="0"/>
                <a:cs typeface="Tahoma" pitchFamily="34" charset="0"/>
              </a:rPr>
              <a:t>   2 dny až 2 měsíce   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>
                <a:srgbClr val="9BC7D1"/>
              </a:buClr>
              <a:defRPr/>
            </a:pPr>
            <a:r>
              <a:rPr lang="cs-CZ" altLang="cs-CZ" dirty="0">
                <a:solidFill>
                  <a:srgbClr val="FF0000"/>
                </a:solidFill>
                <a:latin typeface="Arial" pitchFamily="34" charset="0"/>
                <a:cs typeface="Tahoma" pitchFamily="34" charset="0"/>
              </a:rPr>
              <a:t>  (nepočítají se dny cesty)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>
                <a:srgbClr val="BD0707"/>
              </a:buClr>
              <a:defRPr/>
            </a:pPr>
            <a:endParaRPr lang="cs-CZ" altLang="cs-CZ" sz="2000" dirty="0">
              <a:solidFill>
                <a:srgbClr val="0070C0"/>
              </a:solidFill>
              <a:latin typeface="Arial" pitchFamily="34" charset="0"/>
              <a:cs typeface="Tahoma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>
                <a:srgbClr val="BD0707"/>
              </a:buClr>
              <a:defRPr/>
            </a:pPr>
            <a:endParaRPr lang="cs-CZ" altLang="cs-CZ" sz="2000" dirty="0">
              <a:solidFill>
                <a:srgbClr val="0070C0"/>
              </a:solidFill>
              <a:latin typeface="Arial" pitchFamily="34" charset="0"/>
              <a:cs typeface="Tahoma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28651" y="3429000"/>
            <a:ext cx="6629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buClr>
                <a:srgbClr val="BD0707"/>
              </a:buClr>
              <a:defRPr/>
            </a:pPr>
            <a:endParaRPr lang="cs-CZ" altLang="cs-CZ" sz="1400" b="1" u="sng" dirty="0">
              <a:solidFill>
                <a:srgbClr val="0070C0"/>
              </a:solidFill>
              <a:latin typeface="Arial" pitchFamily="34" charset="0"/>
              <a:cs typeface="Tahoma" pitchFamily="34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Clr>
                <a:srgbClr val="BD0707"/>
              </a:buClr>
              <a:defRPr/>
            </a:pPr>
            <a:r>
              <a:rPr lang="cs-CZ" altLang="cs-CZ" sz="1400" dirty="0">
                <a:latin typeface="Arial" pitchFamily="34" charset="0"/>
                <a:cs typeface="Tahoma" pitchFamily="34" charset="0"/>
              </a:rPr>
              <a:t>V žádosti se uvádí plán výjezdů – cílové země, typy výjezdů, plánovaná náplň, délka pobytu, počet osob, odůvodnění výběru zaměstnanců pro vyslání. </a:t>
            </a:r>
            <a:r>
              <a:rPr lang="cs-CZ" altLang="cs-CZ" sz="1400" b="1" dirty="0">
                <a:latin typeface="Arial" pitchFamily="34" charset="0"/>
                <a:cs typeface="Tahoma" pitchFamily="34" charset="0"/>
              </a:rPr>
              <a:t>Výjezdy nutné zakomponovat do rozvojového plánu organizace (výjezd dopad na instituci, nejen na jednotlivce) = tzv. „evropský plán rozvoje“. Ten musí reagovat na potřeby v oblasti rozvoje pracovníků a celé organizace.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Clr>
                <a:srgbClr val="BD0707"/>
              </a:buClr>
              <a:defRPr/>
            </a:pPr>
            <a:endParaRPr lang="cs-CZ" altLang="cs-CZ" sz="1400" dirty="0">
              <a:latin typeface="Arial" pitchFamily="34" charset="0"/>
              <a:cs typeface="Tahoma" pitchFamily="34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Clr>
                <a:srgbClr val="BD0707"/>
              </a:buClr>
              <a:defRPr/>
            </a:pPr>
            <a:endParaRPr lang="cs-CZ" altLang="cs-CZ" sz="1400" dirty="0">
              <a:latin typeface="Arial" pitchFamily="34" charset="0"/>
              <a:cs typeface="Tahoma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>
                <a:srgbClr val="BD0707"/>
              </a:buClr>
              <a:defRPr/>
            </a:pPr>
            <a:r>
              <a:rPr lang="cs-CZ" altLang="cs-CZ" sz="1400" b="1" u="sng" dirty="0">
                <a:latin typeface="Arial" pitchFamily="34" charset="0"/>
                <a:cs typeface="Tahoma" pitchFamily="34" charset="0"/>
              </a:rPr>
              <a:t>TERMÍN PRO PŘEDLOŽENÍ ŽÁDOSTI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>
                <a:srgbClr val="BD0707"/>
              </a:buClr>
              <a:defRPr/>
            </a:pPr>
            <a:r>
              <a:rPr lang="cs-CZ" altLang="cs-CZ" sz="1400" dirty="0">
                <a:latin typeface="Arial" pitchFamily="34" charset="0"/>
                <a:cs typeface="Tahoma" pitchFamily="34" charset="0"/>
              </a:rPr>
              <a:t>→ max. 1 žádost za instituci, případně za 1 konsorcium (v 1 formuláři různé typy výjezdů, různé cílové země atd.).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>
                <a:srgbClr val="BD0707"/>
              </a:buClr>
              <a:defRPr/>
            </a:pPr>
            <a:r>
              <a:rPr lang="cs-CZ" altLang="cs-CZ" sz="1400" dirty="0">
                <a:latin typeface="Arial" pitchFamily="34" charset="0"/>
                <a:cs typeface="Tahoma" pitchFamily="34" charset="0"/>
              </a:rPr>
              <a:t>→ organizace může být zároveň součástí více národních konsorcií</a:t>
            </a:r>
          </a:p>
        </p:txBody>
      </p:sp>
    </p:spTree>
    <p:extLst>
      <p:ext uri="{BB962C8B-B14F-4D97-AF65-F5344CB8AC3E}">
        <p14:creationId xmlns:p14="http://schemas.microsoft.com/office/powerpoint/2010/main" val="4194297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212272" y="543340"/>
            <a:ext cx="7960179" cy="5141844"/>
          </a:xfrm>
        </p:spPr>
        <p:txBody>
          <a:bodyPr>
            <a:no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D9992"/>
              </a:buClr>
              <a:buFont typeface="Wingdings" pitchFamily="2" charset="2"/>
              <a:buChar char="§"/>
            </a:pPr>
            <a:r>
              <a:rPr lang="cs-CZ" altLang="cs-CZ" sz="2000" b="1" dirty="0">
                <a:latin typeface="Calibri"/>
                <a:cs typeface="Tahoma" pitchFamily="34" charset="0"/>
              </a:rPr>
              <a:t>Dopad mobilit na zaměstnance: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D0707"/>
              </a:buClr>
              <a:buNone/>
            </a:pPr>
            <a:endParaRPr lang="cs-CZ" altLang="cs-CZ" sz="2000" dirty="0">
              <a:latin typeface="Calibri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AAEA8"/>
              </a:buClr>
              <a:buFont typeface="Wingdings" pitchFamily="2" charset="2"/>
              <a:buChar char="ü"/>
            </a:pPr>
            <a:r>
              <a:rPr lang="cs-CZ" altLang="cs-CZ" sz="2000" dirty="0">
                <a:latin typeface="Calibri"/>
              </a:rPr>
              <a:t>zlepšení kompetencí spojených s jejich profesními profily;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AAEA8"/>
              </a:buClr>
              <a:buFont typeface="Wingdings" pitchFamily="2" charset="2"/>
              <a:buChar char="ü"/>
            </a:pPr>
            <a:r>
              <a:rPr lang="cs-CZ" altLang="cs-CZ" sz="2000" dirty="0">
                <a:latin typeface="Calibri"/>
              </a:rPr>
              <a:t>lepší pochopení postupů, politik a systémů v oblasti vzdělávání;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AAEA8"/>
              </a:buClr>
              <a:buFont typeface="Wingdings" pitchFamily="2" charset="2"/>
              <a:buChar char="ü"/>
            </a:pPr>
            <a:r>
              <a:rPr lang="cs-CZ" altLang="cs-CZ" sz="2000" dirty="0">
                <a:latin typeface="Calibri"/>
              </a:rPr>
              <a:t>větší schopnost iniciovat změny, pokud jde o modernizaci a otevírání se světu v rámci jejich vzdělávacích organizací;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AAEA8"/>
              </a:buClr>
              <a:buFont typeface="Wingdings" pitchFamily="2" charset="2"/>
              <a:buChar char="ü"/>
            </a:pPr>
            <a:r>
              <a:rPr lang="cs-CZ" altLang="cs-CZ" sz="2000" dirty="0">
                <a:latin typeface="Calibri"/>
              </a:rPr>
              <a:t>lepší pochopení vazeb mezi formálním a neformálním vzděláváním, odbornou přípravou a trhem práce;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AAEA8"/>
              </a:buClr>
              <a:buFont typeface="Wingdings" pitchFamily="2" charset="2"/>
              <a:buChar char="ü"/>
            </a:pPr>
            <a:r>
              <a:rPr lang="cs-CZ" altLang="cs-CZ" sz="2000" dirty="0">
                <a:latin typeface="Calibri"/>
              </a:rPr>
              <a:t>vyšší kvalita jejich práce a činnosti ve prospěch účastníků školního vzdělávání;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AAEA8"/>
              </a:buClr>
              <a:buFont typeface="Wingdings" pitchFamily="2" charset="2"/>
              <a:buChar char="ü"/>
            </a:pPr>
            <a:r>
              <a:rPr lang="cs-CZ" altLang="cs-CZ" sz="2000" dirty="0">
                <a:latin typeface="Calibri"/>
              </a:rPr>
              <a:t>větší pochopení a vnímavost, pokud jde o sociální, jazykovou a kulturní rozmanitost;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AAEA8"/>
              </a:buClr>
              <a:buFont typeface="Wingdings" pitchFamily="2" charset="2"/>
              <a:buChar char="ü"/>
            </a:pPr>
            <a:r>
              <a:rPr lang="cs-CZ" altLang="cs-CZ" sz="2000" dirty="0">
                <a:latin typeface="Calibri"/>
              </a:rPr>
              <a:t>schopnost zabývat se potřebami znevýhodněných osob;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AAEA8"/>
              </a:buClr>
              <a:buFont typeface="Wingdings" pitchFamily="2" charset="2"/>
              <a:buChar char="ü"/>
            </a:pPr>
            <a:r>
              <a:rPr lang="cs-CZ" altLang="cs-CZ" sz="2000" dirty="0">
                <a:latin typeface="Calibri"/>
              </a:rPr>
              <a:t>větší podpora a propagace mobility učících se osob;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AAEA8"/>
              </a:buClr>
              <a:buFont typeface="Wingdings" pitchFamily="2" charset="2"/>
              <a:buChar char="ü"/>
            </a:pPr>
            <a:r>
              <a:rPr lang="cs-CZ" altLang="cs-CZ" sz="2000" dirty="0">
                <a:latin typeface="Calibri"/>
              </a:rPr>
              <a:t>větší příležitosti k profesnímu a kariérnímu rozvoji;  lepší znalost cizích jazyků;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AAEA8"/>
              </a:buClr>
              <a:buFont typeface="Wingdings" pitchFamily="2" charset="2"/>
              <a:buChar char="ü"/>
            </a:pPr>
            <a:r>
              <a:rPr lang="cs-CZ" altLang="cs-CZ" sz="2000" dirty="0">
                <a:latin typeface="Calibri"/>
              </a:rPr>
              <a:t>větší motivace a spokojenost při každodenní práci. </a:t>
            </a:r>
            <a:endParaRPr lang="cs-CZ" altLang="cs-CZ" sz="2000" dirty="0">
              <a:latin typeface="Calibri"/>
              <a:cs typeface="Tahoma" pitchFamily="34" charset="0"/>
            </a:endParaRP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777877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286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87778"/>
            <a:ext cx="8515350" cy="1443841"/>
          </a:xfrm>
        </p:spPr>
        <p:txBody>
          <a:bodyPr>
            <a:normAutofit/>
          </a:bodyPr>
          <a:lstStyle/>
          <a:p>
            <a:br>
              <a:rPr lang="cs-CZ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955222" y="759280"/>
            <a:ext cx="6302827" cy="5412920"/>
          </a:xfrm>
        </p:spPr>
        <p:txBody>
          <a:bodyPr>
            <a:normAutofit fontScale="92500" lnSpcReduction="10000"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D9992"/>
              </a:buClr>
              <a:buFont typeface="Wingdings" pitchFamily="2" charset="2"/>
              <a:buChar char="§"/>
            </a:pPr>
            <a:r>
              <a:rPr lang="cs-CZ" altLang="cs-CZ" sz="2400" b="1" dirty="0">
                <a:latin typeface="Calibri"/>
                <a:cs typeface="Tahoma" pitchFamily="34" charset="0"/>
              </a:rPr>
              <a:t>Dopad mobilit na zúčastněné organizace:</a:t>
            </a:r>
            <a:endParaRPr lang="cs-CZ" altLang="cs-CZ" sz="2400" dirty="0">
              <a:latin typeface="Calibri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AAEA8"/>
              </a:buClr>
              <a:buFont typeface="Wingdings" pitchFamily="2" charset="2"/>
              <a:buChar char="ü"/>
            </a:pPr>
            <a:r>
              <a:rPr lang="cs-CZ" altLang="cs-CZ" sz="2000" dirty="0">
                <a:latin typeface="Calibri"/>
              </a:rPr>
              <a:t>schopnost působit na evropské úrovni;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AAEA8"/>
              </a:buClr>
              <a:buFont typeface="Wingdings" pitchFamily="2" charset="2"/>
              <a:buChar char="ü"/>
            </a:pPr>
            <a:r>
              <a:rPr lang="cs-CZ" altLang="cs-CZ" sz="2000" dirty="0">
                <a:latin typeface="Calibri"/>
              </a:rPr>
              <a:t>zlepšení dovedností v oblasti řízení a strategie týkající se internacionalizace;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AAEA8"/>
              </a:buClr>
              <a:buFont typeface="Wingdings" pitchFamily="2" charset="2"/>
              <a:buChar char="ü"/>
            </a:pPr>
            <a:r>
              <a:rPr lang="cs-CZ" altLang="cs-CZ" sz="2000" dirty="0">
                <a:latin typeface="Calibri"/>
              </a:rPr>
              <a:t>posílená spolupráce s partnery z ostatních zemí;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AAEA8"/>
              </a:buClr>
              <a:buFont typeface="Wingdings" pitchFamily="2" charset="2"/>
              <a:buChar char="ü"/>
            </a:pPr>
            <a:r>
              <a:rPr lang="cs-CZ" altLang="cs-CZ" sz="2000" dirty="0">
                <a:latin typeface="Calibri"/>
              </a:rPr>
              <a:t>inovativní a lepší způsob práce s cílovými skupinami (lepší vzdělávací programy);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AAEA8"/>
              </a:buClr>
              <a:buFont typeface="Wingdings" pitchFamily="2" charset="2"/>
              <a:buChar char="ü"/>
            </a:pPr>
            <a:r>
              <a:rPr lang="cs-CZ" altLang="cs-CZ" sz="2000" dirty="0">
                <a:latin typeface="Calibri"/>
              </a:rPr>
              <a:t> lepší kvalifikace pedagogů a školitelů; lepších procesů kompetencí získaných během období studia v zahraničí;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AAEA8"/>
              </a:buClr>
              <a:buFont typeface="Wingdings" pitchFamily="2" charset="2"/>
              <a:buChar char="ü"/>
            </a:pPr>
            <a:r>
              <a:rPr lang="cs-CZ" altLang="cs-CZ" sz="2000" dirty="0">
                <a:latin typeface="Calibri"/>
              </a:rPr>
              <a:t>efektivnější činnosti ve prospěch místních komunit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AAEA8"/>
              </a:buClr>
              <a:buFont typeface="Wingdings" pitchFamily="2" charset="2"/>
              <a:buChar char="ü"/>
            </a:pPr>
            <a:r>
              <a:rPr lang="cs-CZ" altLang="cs-CZ" sz="2000" dirty="0">
                <a:latin typeface="Calibri"/>
              </a:rPr>
              <a:t> modernější, dynamičtější a profesionálnější prostředí v organizaci: ochota začleňovat do každodenních činností osvědčené postupy a nové metody; otevřenost k součinnosti s organizacemi, které působí v sociální oblasti, oblasti vzdělávání a oblasti zaměstnávání;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AAEA8"/>
              </a:buClr>
              <a:buFont typeface="Wingdings" pitchFamily="2" charset="2"/>
              <a:buChar char="ü"/>
            </a:pPr>
            <a:r>
              <a:rPr lang="cs-CZ" altLang="cs-CZ" sz="2000" dirty="0">
                <a:latin typeface="Calibri"/>
              </a:rPr>
              <a:t>strategické plánování profesního rozvoje jejich zaměstnanců ve vztahu k individuálním potřebám a cílům organizace; </a:t>
            </a:r>
            <a:endParaRPr lang="cs-CZ" altLang="cs-CZ" sz="3200" dirty="0">
              <a:latin typeface="Calibri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963884" y="1330718"/>
            <a:ext cx="29554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buClr>
                <a:srgbClr val="BD0707"/>
              </a:buClr>
              <a:defRPr/>
            </a:pPr>
            <a:endParaRPr lang="cs-CZ" altLang="cs-CZ" sz="2000" dirty="0">
              <a:solidFill>
                <a:srgbClr val="0070C0"/>
              </a:solidFill>
              <a:latin typeface="Arial" pitchFamily="34" charset="0"/>
              <a:cs typeface="Tahoma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>
                <a:srgbClr val="BD0707"/>
              </a:buClr>
              <a:defRPr/>
            </a:pPr>
            <a:endParaRPr lang="cs-CZ" altLang="cs-CZ" sz="2000" dirty="0">
              <a:solidFill>
                <a:srgbClr val="0070C0"/>
              </a:solidFill>
              <a:latin typeface="Arial" pitchFamily="34" charset="0"/>
              <a:cs typeface="Tahoma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126671" y="3429000"/>
            <a:ext cx="61313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buClr>
                <a:srgbClr val="BD0707"/>
              </a:buClr>
              <a:defRPr/>
            </a:pPr>
            <a:endParaRPr lang="cs-CZ" altLang="cs-CZ" sz="1400" dirty="0">
              <a:latin typeface="Arial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346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3888" y="954156"/>
            <a:ext cx="5626187" cy="2690191"/>
          </a:xfrm>
        </p:spPr>
        <p:txBody>
          <a:bodyPr>
            <a:normAutofit fontScale="90000"/>
          </a:bodyPr>
          <a:lstStyle/>
          <a:p>
            <a:br>
              <a:rPr lang="cs-CZ" sz="4400" b="1" dirty="0"/>
            </a:br>
            <a:br>
              <a:rPr lang="cs-CZ" sz="4400" b="1" dirty="0"/>
            </a:br>
            <a:r>
              <a:rPr lang="cs-CZ" sz="4400" b="1" dirty="0"/>
              <a:t>DOTAZY</a:t>
            </a:r>
            <a:r>
              <a:rPr lang="cs-CZ" sz="5400" b="1" dirty="0"/>
              <a:t>?</a:t>
            </a:r>
            <a:br>
              <a:rPr lang="cs-CZ" sz="5400" b="1" dirty="0"/>
            </a:br>
            <a:br>
              <a:rPr lang="cs-CZ" sz="5400" b="1" dirty="0"/>
            </a:br>
            <a:r>
              <a:rPr lang="cs-CZ" sz="2400" b="1" dirty="0"/>
              <a:t>Kontrola: dotazníky na adresu</a:t>
            </a:r>
            <a:br>
              <a:rPr lang="cs-CZ" sz="2400" b="1" dirty="0"/>
            </a:br>
            <a:r>
              <a:rPr lang="cs-CZ" sz="2400" b="1" dirty="0">
                <a:hlinkClick r:id="rId3"/>
              </a:rPr>
              <a:t>jaromir.krejci@zsarmenska.cz</a:t>
            </a:r>
            <a:br>
              <a:rPr lang="cs-CZ" sz="2400" b="1" dirty="0"/>
            </a:br>
            <a:endParaRPr lang="cs-CZ" sz="5400" b="1" dirty="0"/>
          </a:p>
        </p:txBody>
      </p:sp>
    </p:spTree>
    <p:extLst>
      <p:ext uri="{BB962C8B-B14F-4D97-AF65-F5344CB8AC3E}">
        <p14:creationId xmlns:p14="http://schemas.microsoft.com/office/powerpoint/2010/main" val="133936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2" y="159026"/>
            <a:ext cx="9144000" cy="6858000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3888" y="530088"/>
            <a:ext cx="5626187" cy="954156"/>
          </a:xfrm>
        </p:spPr>
        <p:txBody>
          <a:bodyPr>
            <a:normAutofit/>
          </a:bodyPr>
          <a:lstStyle/>
          <a:p>
            <a:r>
              <a:rPr lang="cs-CZ" sz="4400" b="1" dirty="0">
                <a:ea typeface="Tahoma" panose="020B0604030504040204" pitchFamily="34" charset="0"/>
                <a:cs typeface="Tahoma" panose="020B0604030504040204" pitchFamily="34" charset="0"/>
              </a:rPr>
              <a:t>Děkuji</a:t>
            </a:r>
            <a:r>
              <a:rPr lang="cs-CZ" sz="4400" b="1" dirty="0"/>
              <a:t> za pozornost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530088" y="3882888"/>
            <a:ext cx="5719988" cy="2206764"/>
          </a:xfrm>
        </p:spPr>
        <p:txBody>
          <a:bodyPr>
            <a:normAutofit fontScale="40000" lnSpcReduction="20000"/>
          </a:bodyPr>
          <a:lstStyle/>
          <a:p>
            <a:r>
              <a:rPr lang="cs-CZ" sz="4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Ing. Helena Jedličková, Ph.D</a:t>
            </a:r>
            <a:br>
              <a:rPr lang="cs-CZ" sz="4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KOORDINÁTOR PROJEKTŮ ERASMUS + ZŠ Arménská Brno CZ</a:t>
            </a:r>
            <a:br>
              <a:rPr lang="cs-CZ" sz="4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40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4000" b="1" dirty="0">
                <a:hlinkClick r:id="rId3"/>
              </a:rPr>
              <a:t>HJedlickova@seznam.cz</a:t>
            </a:r>
            <a:endParaRPr lang="cs-CZ" sz="4000" b="1" dirty="0"/>
          </a:p>
          <a:p>
            <a:endParaRPr lang="cs-CZ" sz="4000" b="1" dirty="0"/>
          </a:p>
          <a:p>
            <a:r>
              <a:rPr lang="cs-CZ" sz="4000" b="1" dirty="0"/>
              <a:t>Další </a:t>
            </a:r>
            <a:r>
              <a:rPr lang="cs-CZ" sz="4000" b="1" dirty="0" err="1"/>
              <a:t>info</a:t>
            </a:r>
            <a:r>
              <a:rPr lang="cs-CZ" sz="4000" b="1" dirty="0"/>
              <a:t>:</a:t>
            </a:r>
            <a:br>
              <a:rPr lang="cs-CZ" sz="4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b="1" dirty="0">
              <a:hlinkClick r:id="" action="ppaction://noaction"/>
            </a:endParaRPr>
          </a:p>
          <a:p>
            <a:r>
              <a:rPr lang="cs-CZ" sz="2800" b="1" dirty="0">
                <a:hlinkClick r:id="" action="ppaction://noaction"/>
              </a:rPr>
              <a:t>www</a:t>
            </a:r>
            <a:r>
              <a:rPr lang="cs-CZ" sz="2800" b="1" dirty="0">
                <a:hlinkClick r:id="rId4"/>
              </a:rPr>
              <a:t>.dzs.cz</a:t>
            </a:r>
            <a:endParaRPr lang="cs-CZ" sz="2800" b="1" dirty="0"/>
          </a:p>
          <a:p>
            <a:r>
              <a:rPr lang="cs-CZ" sz="2800" b="1" dirty="0">
                <a:hlinkClick r:id="rId5"/>
              </a:rPr>
              <a:t>www.naerasmusplus.cz</a:t>
            </a:r>
            <a:endParaRPr lang="cs-CZ" sz="2800" b="1" dirty="0"/>
          </a:p>
          <a:p>
            <a:endParaRPr lang="cs-CZ" dirty="0"/>
          </a:p>
        </p:txBody>
      </p:sp>
      <p:pic>
        <p:nvPicPr>
          <p:cNvPr id="6" name="Obrázek 5" descr="Obsah obrázku osoba, exteriér, držení, stůl&#10;&#10;Popis byl vytvořen automaticky">
            <a:extLst>
              <a:ext uri="{FF2B5EF4-FFF2-40B4-BE49-F238E27FC236}">
                <a16:creationId xmlns:a16="http://schemas.microsoft.com/office/drawing/2014/main" id="{FF88A3B1-0601-4A53-AE3D-9C21820031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67" y="1722784"/>
            <a:ext cx="2065866" cy="170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12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3529" y="0"/>
            <a:ext cx="7119256" cy="1263580"/>
          </a:xfrm>
        </p:spPr>
        <p:txBody>
          <a:bodyPr>
            <a:normAutofit/>
          </a:bodyPr>
          <a:lstStyle/>
          <a:p>
            <a:pPr algn="l"/>
            <a:r>
              <a:rPr lang="cs-CZ" sz="5400" dirty="0"/>
              <a:t>Program Erasmus+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5750" y="2245179"/>
            <a:ext cx="5600699" cy="3135085"/>
          </a:xfrm>
        </p:spPr>
        <p:txBody>
          <a:bodyPr>
            <a:normAutofit fontScale="70000" lnSpcReduction="20000"/>
          </a:bodyPr>
          <a:lstStyle/>
          <a:p>
            <a:pPr marL="319088" lvl="0" indent="-319088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AAEA8"/>
              </a:buClr>
              <a:buFont typeface="Wingdings" pitchFamily="2" charset="2"/>
              <a:buChar char="§"/>
              <a:defRPr/>
            </a:pPr>
            <a:r>
              <a:rPr lang="cs-CZ" dirty="0">
                <a:latin typeface="Calibri"/>
                <a:cs typeface="Tahoma" pitchFamily="34" charset="0"/>
              </a:rPr>
              <a:t>programové období: </a:t>
            </a:r>
            <a:r>
              <a:rPr lang="cs-CZ" b="1" dirty="0">
                <a:latin typeface="Calibri"/>
                <a:cs typeface="Tahoma" pitchFamily="34" charset="0"/>
              </a:rPr>
              <a:t>2014 </a:t>
            </a:r>
            <a:r>
              <a:rPr lang="cs-CZ" b="1">
                <a:latin typeface="Calibri"/>
                <a:cs typeface="Tahoma" pitchFamily="34" charset="0"/>
              </a:rPr>
              <a:t>–2020, 2021-2027</a:t>
            </a:r>
            <a:endParaRPr lang="pl-PL" b="1" dirty="0">
              <a:latin typeface="Calibri"/>
              <a:cs typeface="Tahoma" pitchFamily="34" charset="0"/>
            </a:endParaRPr>
          </a:p>
          <a:p>
            <a:pPr marL="319088" lvl="0" indent="-319088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AAEA8"/>
              </a:buClr>
              <a:buFont typeface="Wingdings" pitchFamily="2" charset="2"/>
              <a:buChar char="§"/>
              <a:defRPr/>
            </a:pPr>
            <a:r>
              <a:rPr lang="cs-CZ" dirty="0">
                <a:latin typeface="Calibri"/>
                <a:cs typeface="Tahoma" pitchFamily="34" charset="0"/>
              </a:rPr>
              <a:t>program pro vzdělávání, odbornou přípravu, mládež a sport</a:t>
            </a:r>
          </a:p>
          <a:p>
            <a:pPr marL="319088" lvl="0" indent="-319088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AAEA8"/>
              </a:buClr>
              <a:buFont typeface="Wingdings" pitchFamily="2" charset="2"/>
              <a:buChar char="§"/>
              <a:defRPr/>
            </a:pPr>
            <a:r>
              <a:rPr lang="cs-CZ" dirty="0">
                <a:latin typeface="Calibri"/>
                <a:cs typeface="Tahoma" pitchFamily="34" charset="0"/>
              </a:rPr>
              <a:t>navazuje na úspěchy programů: Program celoživotního učení, Mládež v akci, Erasmus </a:t>
            </a:r>
            <a:r>
              <a:rPr lang="cs-CZ" dirty="0" err="1">
                <a:latin typeface="Calibri"/>
                <a:cs typeface="Tahoma" pitchFamily="34" charset="0"/>
              </a:rPr>
              <a:t>Mundus</a:t>
            </a:r>
            <a:r>
              <a:rPr lang="cs-CZ" dirty="0">
                <a:latin typeface="Calibri"/>
                <a:cs typeface="Tahoma" pitchFamily="34" charset="0"/>
              </a:rPr>
              <a:t>, </a:t>
            </a:r>
            <a:r>
              <a:rPr lang="cs-CZ" dirty="0" err="1">
                <a:latin typeface="Calibri"/>
                <a:cs typeface="Tahoma" pitchFamily="34" charset="0"/>
              </a:rPr>
              <a:t>Tempus</a:t>
            </a:r>
            <a:r>
              <a:rPr lang="cs-CZ" dirty="0">
                <a:latin typeface="Calibri"/>
                <a:cs typeface="Tahoma" pitchFamily="34" charset="0"/>
              </a:rPr>
              <a:t> a další iniciativy </a:t>
            </a:r>
            <a:r>
              <a:rPr lang="cs-CZ" b="1" dirty="0">
                <a:latin typeface="Calibri"/>
                <a:cs typeface="Tahoma" pitchFamily="34" charset="0"/>
              </a:rPr>
              <a:t>Evropské komise</a:t>
            </a:r>
          </a:p>
          <a:p>
            <a:pPr marL="319088" lvl="0" indent="-319088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AAEA8"/>
              </a:buClr>
              <a:buFont typeface="Wingdings" pitchFamily="2" charset="2"/>
              <a:buChar char="§"/>
              <a:defRPr/>
            </a:pPr>
            <a:r>
              <a:rPr lang="cs-CZ" dirty="0">
                <a:latin typeface="Calibri"/>
                <a:cs typeface="Tahoma" pitchFamily="34" charset="0"/>
              </a:rPr>
              <a:t>program podporuje mezinárodní mobility a spolupráci, inovační procesy a dobrou praxi, politiku a reformy na všech úrovních a formách vzdělávání</a:t>
            </a:r>
          </a:p>
          <a:p>
            <a:pPr marL="319088" lvl="0" indent="-319088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AAEA8"/>
              </a:buClr>
              <a:buFont typeface="Wingdings" pitchFamily="2" charset="2"/>
              <a:buChar char="§"/>
              <a:defRPr/>
            </a:pPr>
            <a:r>
              <a:rPr lang="cs-CZ" b="1" dirty="0">
                <a:latin typeface="Calibri"/>
                <a:cs typeface="Tahoma" pitchFamily="34" charset="0"/>
              </a:rPr>
              <a:t>cílové skupiny programu:  </a:t>
            </a:r>
            <a:r>
              <a:rPr lang="cs-CZ" dirty="0">
                <a:latin typeface="Calibri"/>
                <a:cs typeface="Tahoma" pitchFamily="34" charset="0"/>
              </a:rPr>
              <a:t>pracovníci v oblasti vzdělávání, vedoucí pracovníci, ředitelé, úředníci, učitelé, poradci, studenti, žáci, děti v předškolním vzdělávání, mladí lidé a pracovníci s mládeží v mimoškolním vzdělávání</a:t>
            </a:r>
          </a:p>
          <a:p>
            <a:pPr algn="l"/>
            <a:endParaRPr lang="cs-CZ" sz="2800" b="1" i="1" dirty="0"/>
          </a:p>
        </p:txBody>
      </p:sp>
    </p:spTree>
    <p:extLst>
      <p:ext uri="{BB962C8B-B14F-4D97-AF65-F5344CB8AC3E}">
        <p14:creationId xmlns:p14="http://schemas.microsoft.com/office/powerpoint/2010/main" val="802087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59662" y="57149"/>
            <a:ext cx="5694903" cy="919389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/>
              <a:t>Aktivity programu</a:t>
            </a:r>
          </a:p>
        </p:txBody>
      </p:sp>
      <p:sp>
        <p:nvSpPr>
          <p:cNvPr id="11" name="Ovál 10"/>
          <p:cNvSpPr/>
          <p:nvPr/>
        </p:nvSpPr>
        <p:spPr>
          <a:xfrm>
            <a:off x="467519" y="4281488"/>
            <a:ext cx="1584325" cy="144145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</a:rPr>
              <a:t>Jean </a:t>
            </a:r>
            <a:r>
              <a:rPr lang="cs-CZ" sz="2000" b="1" dirty="0" err="1">
                <a:solidFill>
                  <a:schemeClr val="accent1">
                    <a:lumMod val="50000"/>
                  </a:schemeClr>
                </a:solidFill>
              </a:rPr>
              <a:t>Monnet</a:t>
            </a:r>
            <a:endParaRPr lang="cs-CZ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Zástupný symbol pro obsah 3"/>
          <p:cNvSpPr txBox="1">
            <a:spLocks/>
          </p:cNvSpPr>
          <p:nvPr/>
        </p:nvSpPr>
        <p:spPr bwMode="auto">
          <a:xfrm>
            <a:off x="3893512" y="1419679"/>
            <a:ext cx="2588080" cy="2420255"/>
          </a:xfrm>
          <a:prstGeom prst="ellipse">
            <a:avLst/>
          </a:prstGeom>
          <a:solidFill>
            <a:srgbClr val="C2D7EA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cs-CZ" sz="2400" b="1" dirty="0">
                <a:solidFill>
                  <a:srgbClr val="FF0000"/>
                </a:solidFill>
              </a:rPr>
              <a:t>KA2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cs-CZ" sz="1800" dirty="0">
                <a:solidFill>
                  <a:srgbClr val="FF0000"/>
                </a:solidFill>
              </a:rPr>
              <a:t>(Klíčová akce2)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cs-CZ" sz="1800" b="1" dirty="0">
                <a:solidFill>
                  <a:srgbClr val="FF0000"/>
                </a:solidFill>
              </a:rPr>
              <a:t>PROJEKTY SPOLUPRÁCE</a:t>
            </a:r>
          </a:p>
        </p:txBody>
      </p:sp>
      <p:sp>
        <p:nvSpPr>
          <p:cNvPr id="13" name="Ovál 12"/>
          <p:cNvSpPr/>
          <p:nvPr/>
        </p:nvSpPr>
        <p:spPr>
          <a:xfrm>
            <a:off x="5106760" y="4283075"/>
            <a:ext cx="1511300" cy="143986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</a:rPr>
              <a:t>Sport</a:t>
            </a:r>
          </a:p>
        </p:txBody>
      </p:sp>
      <p:sp>
        <p:nvSpPr>
          <p:cNvPr id="14" name="Zástupný symbol pro obsah 3"/>
          <p:cNvSpPr txBox="1">
            <a:spLocks/>
          </p:cNvSpPr>
          <p:nvPr/>
        </p:nvSpPr>
        <p:spPr bwMode="auto">
          <a:xfrm>
            <a:off x="2264115" y="3630045"/>
            <a:ext cx="2593635" cy="2334759"/>
          </a:xfrm>
          <a:prstGeom prst="ellipse">
            <a:avLst/>
          </a:prstGeom>
          <a:solidFill>
            <a:srgbClr val="C2D7EA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cs-CZ" sz="2400" b="1" dirty="0"/>
              <a:t>KA3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cs-CZ" sz="1800" dirty="0">
                <a:solidFill>
                  <a:schemeClr val="accent1">
                    <a:lumMod val="50000"/>
                  </a:schemeClr>
                </a:solidFill>
              </a:rPr>
              <a:t>(Klíčová akce 3)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cs-CZ" sz="1800" b="1" dirty="0">
                <a:solidFill>
                  <a:schemeClr val="tx2">
                    <a:lumMod val="75000"/>
                  </a:schemeClr>
                </a:solidFill>
              </a:rPr>
              <a:t>PODPORA POLITICKÝCH REFOREM</a:t>
            </a:r>
          </a:p>
        </p:txBody>
      </p:sp>
      <p:sp>
        <p:nvSpPr>
          <p:cNvPr id="15" name="Zástupný symbol pro obsah 3"/>
          <p:cNvSpPr txBox="1">
            <a:spLocks/>
          </p:cNvSpPr>
          <p:nvPr/>
        </p:nvSpPr>
        <p:spPr>
          <a:xfrm>
            <a:off x="640273" y="1379763"/>
            <a:ext cx="2708388" cy="2534555"/>
          </a:xfrm>
          <a:prstGeom prst="ellipse">
            <a:avLst/>
          </a:prstGeom>
          <a:solidFill>
            <a:srgbClr val="C2D7EA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b="1" dirty="0">
                <a:solidFill>
                  <a:srgbClr val="FF0000"/>
                </a:solidFill>
              </a:rPr>
              <a:t>KA1</a:t>
            </a:r>
          </a:p>
          <a:p>
            <a:pPr>
              <a:defRPr/>
            </a:pPr>
            <a:r>
              <a:rPr lang="cs-CZ" sz="1800" dirty="0">
                <a:solidFill>
                  <a:srgbClr val="FF0000"/>
                </a:solidFill>
              </a:rPr>
              <a:t>(Klíčová akce1)</a:t>
            </a:r>
          </a:p>
          <a:p>
            <a:pPr>
              <a:defRPr/>
            </a:pPr>
            <a:r>
              <a:rPr lang="cs-CZ" sz="1800" b="1" dirty="0">
                <a:solidFill>
                  <a:srgbClr val="FF0000"/>
                </a:solidFill>
              </a:rPr>
              <a:t>PROJEKTY MOBILIT</a:t>
            </a:r>
          </a:p>
        </p:txBody>
      </p:sp>
    </p:spTree>
    <p:extLst>
      <p:ext uri="{BB962C8B-B14F-4D97-AF65-F5344CB8AC3E}">
        <p14:creationId xmlns:p14="http://schemas.microsoft.com/office/powerpoint/2010/main" val="4086286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69472" y="1975759"/>
            <a:ext cx="5886450" cy="1779814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ct val="20000"/>
              </a:spcBef>
              <a:defRPr/>
            </a:pPr>
            <a:br>
              <a:rPr lang="cs-CZ" sz="3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n-ea"/>
                <a:cs typeface="+mn-cs"/>
              </a:rPr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799" y="1281793"/>
            <a:ext cx="5910943" cy="4154365"/>
          </a:xfrm>
        </p:spPr>
        <p:txBody>
          <a:bodyPr>
            <a:normAutofit fontScale="92500" lnSpcReduction="20000"/>
          </a:bodyPr>
          <a:lstStyle/>
          <a:p>
            <a:pPr marL="342900" lvl="0" indent="-34290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AAEA8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>
                <a:solidFill>
                  <a:srgbClr val="FF0000"/>
                </a:solidFill>
                <a:latin typeface="Calibri"/>
                <a:cs typeface="Tahoma" pitchFamily="34" charset="0"/>
              </a:rPr>
              <a:t>Školní vzdělávání (</a:t>
            </a:r>
            <a:r>
              <a:rPr lang="cs-CZ" altLang="cs-CZ" sz="2000" b="1" dirty="0" err="1">
                <a:solidFill>
                  <a:srgbClr val="FF0000"/>
                </a:solidFill>
                <a:latin typeface="Calibri"/>
                <a:cs typeface="Tahoma" pitchFamily="34" charset="0"/>
              </a:rPr>
              <a:t>Comenius</a:t>
            </a:r>
            <a:r>
              <a:rPr lang="cs-CZ" altLang="cs-CZ" sz="2000" b="1" dirty="0">
                <a:solidFill>
                  <a:srgbClr val="FF0000"/>
                </a:solidFill>
                <a:latin typeface="Calibri"/>
                <a:cs typeface="Tahoma" pitchFamily="34" charset="0"/>
              </a:rPr>
              <a:t>)	</a:t>
            </a:r>
          </a:p>
          <a:p>
            <a:pPr lvl="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AAEA8"/>
              </a:buClr>
              <a:defRPr/>
            </a:pPr>
            <a:r>
              <a:rPr lang="cs-CZ" altLang="cs-CZ" sz="2000" b="1" dirty="0">
                <a:solidFill>
                  <a:srgbClr val="FF0000"/>
                </a:solidFill>
                <a:latin typeface="Calibri"/>
                <a:cs typeface="Tahoma" pitchFamily="34" charset="0"/>
              </a:rPr>
              <a:t>	→ Erasmus+ školní vzdělávání </a:t>
            </a:r>
          </a:p>
          <a:p>
            <a:pPr marL="342900" lvl="0" indent="-34290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AAEA8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>
                <a:latin typeface="Calibri"/>
                <a:cs typeface="Tahoma" pitchFamily="34" charset="0"/>
              </a:rPr>
              <a:t>Vysokoškolské vzdělávání (Erasmus)</a:t>
            </a:r>
          </a:p>
          <a:p>
            <a:pPr lvl="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AAEA8"/>
              </a:buClr>
              <a:defRPr/>
            </a:pPr>
            <a:r>
              <a:rPr lang="cs-CZ" altLang="cs-CZ" sz="2000" b="1" dirty="0">
                <a:latin typeface="Calibri"/>
                <a:cs typeface="Tahoma" pitchFamily="34" charset="0"/>
              </a:rPr>
              <a:t>	</a:t>
            </a:r>
            <a:r>
              <a:rPr lang="cs-CZ" altLang="cs-CZ" sz="2000" dirty="0">
                <a:latin typeface="Calibri"/>
                <a:cs typeface="Tahoma" pitchFamily="34" charset="0"/>
              </a:rPr>
              <a:t>→ Erasmus+ vysokoškolské vzdělávání</a:t>
            </a:r>
          </a:p>
          <a:p>
            <a:pPr marL="342900" lvl="0" indent="-34290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AAEA8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>
                <a:latin typeface="Calibri"/>
                <a:cs typeface="Tahoma" pitchFamily="34" charset="0"/>
              </a:rPr>
              <a:t>Odborné vzdělávání (Leonardo da Vinci)</a:t>
            </a:r>
          </a:p>
          <a:p>
            <a:pPr lvl="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AAEA8"/>
              </a:buClr>
              <a:defRPr/>
            </a:pPr>
            <a:r>
              <a:rPr lang="cs-CZ" altLang="cs-CZ" sz="2000" b="1" dirty="0">
                <a:latin typeface="Calibri"/>
                <a:cs typeface="Tahoma" pitchFamily="34" charset="0"/>
              </a:rPr>
              <a:t>	</a:t>
            </a:r>
            <a:r>
              <a:rPr lang="cs-CZ" altLang="cs-CZ" sz="2000" dirty="0">
                <a:latin typeface="Calibri"/>
                <a:cs typeface="Tahoma" pitchFamily="34" charset="0"/>
              </a:rPr>
              <a:t>→ Erasmus+ odborné vzdělávání a příprava</a:t>
            </a:r>
          </a:p>
          <a:p>
            <a:pPr marL="342900" lvl="0" indent="-34290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AAEA8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>
                <a:latin typeface="Calibri"/>
                <a:cs typeface="Tahoma" pitchFamily="34" charset="0"/>
              </a:rPr>
              <a:t>Vzdělávání dospělých (</a:t>
            </a:r>
            <a:r>
              <a:rPr lang="cs-CZ" altLang="cs-CZ" sz="2000" b="1" dirty="0" err="1">
                <a:latin typeface="Calibri"/>
                <a:cs typeface="Tahoma" pitchFamily="34" charset="0"/>
              </a:rPr>
              <a:t>Grundtvig</a:t>
            </a:r>
            <a:r>
              <a:rPr lang="cs-CZ" altLang="cs-CZ" sz="2000" b="1" dirty="0">
                <a:latin typeface="Calibri"/>
                <a:cs typeface="Tahoma" pitchFamily="34" charset="0"/>
              </a:rPr>
              <a:t>) 		</a:t>
            </a:r>
          </a:p>
          <a:p>
            <a:pPr lvl="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AAEA8"/>
              </a:buClr>
              <a:defRPr/>
            </a:pPr>
            <a:r>
              <a:rPr lang="cs-CZ" altLang="cs-CZ" sz="2000" b="1" dirty="0">
                <a:latin typeface="Calibri"/>
                <a:cs typeface="Tahoma" pitchFamily="34" charset="0"/>
              </a:rPr>
              <a:t>	</a:t>
            </a:r>
            <a:r>
              <a:rPr lang="cs-CZ" altLang="cs-CZ" sz="2000" dirty="0">
                <a:latin typeface="Calibri"/>
                <a:cs typeface="Tahoma" pitchFamily="34" charset="0"/>
              </a:rPr>
              <a:t>→ Erasmus+ vzdělávání dospělých</a:t>
            </a:r>
          </a:p>
          <a:p>
            <a:pPr marL="342900" lvl="0" indent="-34290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AAEA8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>
                <a:latin typeface="Calibri"/>
                <a:cs typeface="Tahoma" pitchFamily="34" charset="0"/>
              </a:rPr>
              <a:t>Mimoškolní vzdělávání mládeže (Mládež v akci)</a:t>
            </a:r>
          </a:p>
          <a:p>
            <a:pPr lvl="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AAEA8"/>
              </a:buClr>
              <a:defRPr/>
            </a:pPr>
            <a:r>
              <a:rPr lang="cs-CZ" altLang="cs-CZ" sz="2000" b="1" dirty="0">
                <a:latin typeface="Calibri"/>
                <a:cs typeface="Tahoma" pitchFamily="34" charset="0"/>
              </a:rPr>
              <a:t> 	</a:t>
            </a:r>
            <a:r>
              <a:rPr lang="cs-CZ" altLang="cs-CZ" sz="2000" dirty="0">
                <a:latin typeface="Calibri"/>
                <a:cs typeface="Tahoma" pitchFamily="34" charset="0"/>
              </a:rPr>
              <a:t>→ Erasmus+ mládež</a:t>
            </a:r>
          </a:p>
          <a:p>
            <a:pPr lvl="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D0707"/>
              </a:buClr>
              <a:defRPr/>
            </a:pPr>
            <a:endParaRPr lang="cs-CZ" altLang="cs-CZ" sz="1800" dirty="0">
              <a:solidFill>
                <a:srgbClr val="0070C0"/>
              </a:solidFill>
              <a:latin typeface="Calibri"/>
              <a:cs typeface="Tahoma" pitchFamily="34" charset="0"/>
            </a:endParaRPr>
          </a:p>
          <a:p>
            <a:pPr lvl="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D0707"/>
              </a:buClr>
              <a:defRPr/>
            </a:pPr>
            <a:r>
              <a:rPr lang="cs-CZ" altLang="cs-CZ" sz="1800" i="1" u="sng" dirty="0">
                <a:solidFill>
                  <a:srgbClr val="5D9992"/>
                </a:solidFill>
                <a:latin typeface="Calibri"/>
                <a:cs typeface="Tahoma" pitchFamily="34" charset="0"/>
              </a:rPr>
              <a:t>Pozn. </a:t>
            </a:r>
            <a:r>
              <a:rPr lang="cs-CZ" altLang="cs-CZ" sz="1800" i="1" dirty="0">
                <a:solidFill>
                  <a:srgbClr val="5D9992"/>
                </a:solidFill>
                <a:latin typeface="Calibri"/>
                <a:cs typeface="Tahoma" pitchFamily="34" charset="0"/>
              </a:rPr>
              <a:t>V rámci klíčové akce 2 (strategická partnerství) lze předložit žádost zaměřenou</a:t>
            </a:r>
          </a:p>
          <a:p>
            <a:pPr lvl="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D0707"/>
              </a:buClr>
              <a:defRPr/>
            </a:pPr>
            <a:r>
              <a:rPr lang="cs-CZ" altLang="cs-CZ" sz="1800" i="1" dirty="0">
                <a:solidFill>
                  <a:srgbClr val="5D9992"/>
                </a:solidFill>
                <a:latin typeface="Calibri"/>
                <a:cs typeface="Tahoma" pitchFamily="34" charset="0"/>
              </a:rPr>
              <a:t>i na více sektorů = předkládá se v sektoru, na který má projekt největší dopad.</a:t>
            </a:r>
          </a:p>
          <a:p>
            <a:pPr algn="l"/>
            <a:endParaRPr lang="cs-CZ" sz="2800" b="1" i="1" dirty="0"/>
          </a:p>
        </p:txBody>
      </p:sp>
      <p:sp>
        <p:nvSpPr>
          <p:cNvPr id="5" name="Obdélník 4"/>
          <p:cNvSpPr/>
          <p:nvPr/>
        </p:nvSpPr>
        <p:spPr>
          <a:xfrm>
            <a:off x="128636" y="125577"/>
            <a:ext cx="88867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dirty="0"/>
              <a:t>SEKTORY PROGRAMU ERASMUS+:</a:t>
            </a:r>
          </a:p>
        </p:txBody>
      </p:sp>
    </p:spTree>
    <p:extLst>
      <p:ext uri="{BB962C8B-B14F-4D97-AF65-F5344CB8AC3E}">
        <p14:creationId xmlns:p14="http://schemas.microsoft.com/office/powerpoint/2010/main" val="2782746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77586" y="89807"/>
            <a:ext cx="8327572" cy="653143"/>
          </a:xfrm>
        </p:spPr>
        <p:txBody>
          <a:bodyPr>
            <a:normAutofit/>
          </a:bodyPr>
          <a:lstStyle/>
          <a:p>
            <a:pPr algn="l"/>
            <a:r>
              <a:rPr lang="pl-PL" sz="3600" dirty="0"/>
              <a:t>Země zapojené do programu Erasmus+</a:t>
            </a:r>
            <a:endParaRPr lang="cs-CZ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564" y="695104"/>
            <a:ext cx="3363686" cy="487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32707" y="149194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/>
              <a:t>Programové země </a:t>
            </a:r>
            <a:r>
              <a:rPr lang="cs-CZ" dirty="0"/>
              <a:t>– 28 členských států EU + Norsko, Lichtenštejnsko, Island, Turecko, Makedonie (zapojení Velké Británie v rámci Výzvy 2020 je beze změn)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/>
              <a:t>Partnerské země </a:t>
            </a:r>
            <a:r>
              <a:rPr lang="cs-CZ" dirty="0"/>
              <a:t>(třetí země*) – jen pro některé aktivity</a:t>
            </a:r>
          </a:p>
          <a:p>
            <a:endParaRPr lang="cs-CZ" dirty="0"/>
          </a:p>
          <a:p>
            <a:r>
              <a:rPr lang="cs-CZ" dirty="0"/>
              <a:t>*Účast zemí mimo EU je podmíněna podpisem dohody mezi EK a příslušnými orgány každé z těchto zemí. </a:t>
            </a:r>
          </a:p>
        </p:txBody>
      </p:sp>
    </p:spTree>
    <p:extLst>
      <p:ext uri="{BB962C8B-B14F-4D97-AF65-F5344CB8AC3E}">
        <p14:creationId xmlns:p14="http://schemas.microsoft.com/office/powerpoint/2010/main" val="2816531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34736" y="1028700"/>
            <a:ext cx="7927521" cy="45522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/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AAEA8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200" b="1" dirty="0">
                <a:latin typeface="Calibri"/>
                <a:cs typeface="Tahoma" pitchFamily="34" charset="0"/>
              </a:rPr>
              <a:t>Webové stránky české národní agentury Erasmus+ (součást DZS):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AAEA8"/>
              </a:buClr>
              <a:buNone/>
              <a:defRPr/>
            </a:pPr>
            <a:r>
              <a:rPr lang="cs-CZ" altLang="cs-CZ" sz="2000" dirty="0">
                <a:latin typeface="Calibri"/>
                <a:cs typeface="Tahoma" pitchFamily="34" charset="0"/>
              </a:rPr>
              <a:t>      →  </a:t>
            </a:r>
            <a:r>
              <a:rPr lang="cs-CZ" altLang="cs-CZ" sz="2000" dirty="0">
                <a:latin typeface="Calibri"/>
                <a:cs typeface="Tahoma" pitchFamily="34" charset="0"/>
                <a:hlinkClick r:id="rId3"/>
              </a:rPr>
              <a:t>www.naerasmusplus.cz</a:t>
            </a:r>
            <a:r>
              <a:rPr lang="cs-CZ" altLang="cs-CZ" sz="2000" dirty="0">
                <a:latin typeface="Calibri"/>
                <a:cs typeface="Tahoma" pitchFamily="34" charset="0"/>
              </a:rPr>
              <a:t> – sekce školní vzdělávání (projekty mobility osob)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AAEA8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>
              <a:latin typeface="Calibri"/>
              <a:cs typeface="Tahoma" pitchFamily="34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AAEA8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200" b="1" dirty="0">
                <a:latin typeface="Calibri"/>
                <a:cs typeface="Tahoma" pitchFamily="34" charset="0"/>
              </a:rPr>
              <a:t>Webové stránky Evropské komise (obecné informace o programu):</a:t>
            </a:r>
          </a:p>
          <a:p>
            <a:pPr marL="319088" lvl="0" indent="-319088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AAEA8"/>
              </a:buClr>
              <a:buNone/>
              <a:defRPr/>
            </a:pPr>
            <a:r>
              <a:rPr lang="cs-CZ" altLang="cs-CZ" sz="2000" dirty="0">
                <a:latin typeface="Calibri"/>
                <a:cs typeface="Tahoma" pitchFamily="34" charset="0"/>
              </a:rPr>
              <a:t>      → </a:t>
            </a:r>
            <a:r>
              <a:rPr lang="cs-CZ" altLang="cs-CZ" sz="2000" dirty="0">
                <a:latin typeface="Calibri"/>
                <a:cs typeface="Tahoma" pitchFamily="34" charset="0"/>
                <a:hlinkClick r:id="rId4"/>
              </a:rPr>
              <a:t>ec.europa.eu/</a:t>
            </a:r>
            <a:r>
              <a:rPr lang="cs-CZ" altLang="cs-CZ" sz="2000" dirty="0" err="1">
                <a:latin typeface="Calibri"/>
                <a:cs typeface="Tahoma" pitchFamily="34" charset="0"/>
                <a:hlinkClick r:id="rId4"/>
              </a:rPr>
              <a:t>programmes</a:t>
            </a:r>
            <a:r>
              <a:rPr lang="cs-CZ" altLang="cs-CZ" sz="2000" dirty="0">
                <a:latin typeface="Calibri"/>
                <a:cs typeface="Tahoma" pitchFamily="34" charset="0"/>
                <a:hlinkClick r:id="rId4"/>
              </a:rPr>
              <a:t>/</a:t>
            </a:r>
            <a:r>
              <a:rPr lang="cs-CZ" altLang="cs-CZ" sz="2000" dirty="0" err="1">
                <a:latin typeface="Calibri"/>
                <a:cs typeface="Tahoma" pitchFamily="34" charset="0"/>
                <a:hlinkClick r:id="rId4"/>
              </a:rPr>
              <a:t>erasmus</a:t>
            </a:r>
            <a:r>
              <a:rPr lang="cs-CZ" altLang="cs-CZ" sz="2000" dirty="0">
                <a:latin typeface="Calibri"/>
                <a:cs typeface="Tahoma" pitchFamily="34" charset="0"/>
                <a:hlinkClick r:id="rId4"/>
              </a:rPr>
              <a:t>-plus</a:t>
            </a:r>
            <a:r>
              <a:rPr lang="cs-CZ" altLang="cs-CZ" sz="2000" dirty="0">
                <a:latin typeface="Calibri"/>
                <a:cs typeface="Tahoma" pitchFamily="34" charset="0"/>
              </a:rPr>
              <a:t> </a:t>
            </a:r>
          </a:p>
          <a:p>
            <a:pPr marL="319088" lvl="0" indent="-319088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AAEA8"/>
              </a:buClr>
              <a:buNone/>
              <a:defRPr/>
            </a:pPr>
            <a:endParaRPr lang="cs-CZ" altLang="cs-CZ" sz="2000" dirty="0">
              <a:latin typeface="Calibri"/>
              <a:cs typeface="Tahoma" pitchFamily="34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AAEA8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>
                <a:latin typeface="Calibri"/>
                <a:cs typeface="Tahoma" pitchFamily="34" charset="0"/>
              </a:rPr>
              <a:t>Platforma EPALE– odkazy na dokumenty týkající se priorit a politik ve vzdělávání dospělých </a:t>
            </a:r>
          </a:p>
          <a:p>
            <a:pPr marL="319088" lvl="0" indent="-319088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AAEA8"/>
              </a:buClr>
              <a:buNone/>
              <a:defRPr/>
            </a:pPr>
            <a:r>
              <a:rPr lang="cs-CZ" altLang="cs-CZ" sz="2000" dirty="0">
                <a:latin typeface="Calibri"/>
                <a:cs typeface="Tahoma" pitchFamily="34" charset="0"/>
              </a:rPr>
              <a:t>	→   </a:t>
            </a:r>
            <a:r>
              <a:rPr lang="cs-CZ" altLang="cs-CZ" sz="2000" dirty="0">
                <a:latin typeface="Calibri"/>
                <a:cs typeface="Tahoma" pitchFamily="34" charset="0"/>
                <a:hlinkClick r:id="rId5"/>
              </a:rPr>
              <a:t>http://ec.europa.eu/education/policy/adult-learning/index_en.htm</a:t>
            </a:r>
            <a:endParaRPr lang="cs-CZ" altLang="cs-CZ" sz="2000" dirty="0">
              <a:latin typeface="Calibri"/>
              <a:cs typeface="Tahoma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814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ED072C-7186-4888-B9D2-17BC0276F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Erasmus+ </a:t>
            </a:r>
            <a:br>
              <a:rPr lang="cs-CZ" dirty="0"/>
            </a:br>
            <a:r>
              <a:rPr lang="cs-CZ" dirty="0"/>
              <a:t>na ZŠ Arménská Brno CZ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74C5AA-DD91-48F6-8F2C-716BF3235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2266" y="1825625"/>
            <a:ext cx="6043083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2014 – 2020</a:t>
            </a:r>
            <a:br>
              <a:rPr lang="cs-CZ" dirty="0"/>
            </a:br>
            <a:r>
              <a:rPr lang="cs-CZ" sz="2800" b="1" dirty="0">
                <a:solidFill>
                  <a:srgbClr val="FF0000"/>
                </a:solidFill>
              </a:rPr>
              <a:t>KA 1 (MOBILITY 2020-2022) 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FF0000"/>
                </a:solidFill>
              </a:rPr>
              <a:t>projekt „</a:t>
            </a:r>
            <a:r>
              <a:rPr lang="cs-CZ" sz="2800" b="1" i="1" dirty="0">
                <a:solidFill>
                  <a:srgbClr val="FF0000"/>
                </a:solidFill>
              </a:rPr>
              <a:t>Profesní růst 21</a:t>
            </a:r>
            <a:r>
              <a:rPr lang="cs-CZ" sz="2800" b="1" dirty="0">
                <a:solidFill>
                  <a:srgbClr val="FF0000"/>
                </a:solidFill>
              </a:rPr>
              <a:t>“</a:t>
            </a:r>
            <a:br>
              <a:rPr lang="cs-CZ" sz="2800" b="1" dirty="0">
                <a:solidFill>
                  <a:srgbClr val="FF0000"/>
                </a:solidFill>
              </a:rPr>
            </a:br>
            <a:endParaRPr lang="cs-CZ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800" b="1" dirty="0">
                <a:solidFill>
                  <a:srgbClr val="FF0000"/>
                </a:solidFill>
              </a:rPr>
              <a:t>KA 2 (PARTNERSTVÍ 2020-2022) 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FF0000"/>
                </a:solidFill>
              </a:rPr>
              <a:t>projekt „</a:t>
            </a:r>
            <a:r>
              <a:rPr lang="cs-CZ" sz="2800" b="1" i="1" dirty="0">
                <a:solidFill>
                  <a:srgbClr val="FF0000"/>
                </a:solidFill>
              </a:rPr>
              <a:t>Cesty do Zelené Evropy“ </a:t>
            </a:r>
            <a:br>
              <a:rPr lang="cs-CZ" i="1" dirty="0"/>
            </a:br>
            <a:endParaRPr lang="cs-CZ" i="1" dirty="0"/>
          </a:p>
          <a:p>
            <a:pPr marL="0" indent="0">
              <a:buNone/>
            </a:pPr>
            <a:r>
              <a:rPr lang="cs-CZ" dirty="0"/>
              <a:t>2021 – 2027</a:t>
            </a:r>
            <a:br>
              <a:rPr lang="cs-CZ" dirty="0"/>
            </a:br>
            <a:r>
              <a:rPr lang="cs-CZ" sz="2800" b="1" dirty="0">
                <a:solidFill>
                  <a:srgbClr val="FF0000"/>
                </a:solidFill>
              </a:rPr>
              <a:t>KA 1 (MOBILITY 2021-2027) projekty: </a:t>
            </a:r>
            <a:r>
              <a:rPr lang="cs-CZ" b="1" dirty="0">
                <a:solidFill>
                  <a:srgbClr val="FF0000"/>
                </a:solidFill>
              </a:rPr>
              <a:t>b</a:t>
            </a:r>
            <a:r>
              <a:rPr lang="cs-CZ" sz="2800" b="1" dirty="0">
                <a:solidFill>
                  <a:srgbClr val="FF0000"/>
                </a:solidFill>
              </a:rPr>
              <a:t>ude upřesněno dle potřeb školy</a:t>
            </a:r>
            <a:endParaRPr lang="cs-CZ" dirty="0"/>
          </a:p>
          <a:p>
            <a:endParaRPr lang="cs-CZ" dirty="0"/>
          </a:p>
        </p:txBody>
      </p:sp>
      <p:pic>
        <p:nvPicPr>
          <p:cNvPr id="4" name="Zástupný obsah 6" descr="Obsah obrázku text&#10;&#10;Popis byl vytvořen automaticky">
            <a:extLst>
              <a:ext uri="{FF2B5EF4-FFF2-40B4-BE49-F238E27FC236}">
                <a16:creationId xmlns:a16="http://schemas.microsoft.com/office/drawing/2014/main" id="{107BE63E-8290-4440-9A7E-897905D06B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65126"/>
            <a:ext cx="3943349" cy="642039"/>
          </a:xfrm>
          <a:prstGeom prst="rect">
            <a:avLst/>
          </a:prstGeom>
        </p:spPr>
      </p:pic>
      <p:pic>
        <p:nvPicPr>
          <p:cNvPr id="6" name="Obrázek 5" descr="Obsah obrázku hygienické potřeby&#10;&#10;Popis byl vytvořen automaticky">
            <a:extLst>
              <a:ext uri="{FF2B5EF4-FFF2-40B4-BE49-F238E27FC236}">
                <a16:creationId xmlns:a16="http://schemas.microsoft.com/office/drawing/2014/main" id="{37E3F26D-670F-414C-86AD-5FDD3C796D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0922" y="2269067"/>
            <a:ext cx="2065873" cy="323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78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65127"/>
            <a:ext cx="8360229" cy="1128938"/>
          </a:xfrm>
        </p:spPr>
        <p:txBody>
          <a:bodyPr>
            <a:normAutofit fontScale="90000"/>
          </a:bodyPr>
          <a:lstStyle/>
          <a:p>
            <a:r>
              <a:rPr lang="pl-PL" sz="3200" dirty="0"/>
              <a:t>Klíčová akce 1 (KA1): PROJEKTY MOBILIT</a:t>
            </a:r>
            <a:br>
              <a:rPr lang="pl-PL" sz="3200" dirty="0"/>
            </a:br>
            <a:r>
              <a:rPr lang="pl-PL" sz="2700" dirty="0">
                <a:solidFill>
                  <a:srgbClr val="0070C0"/>
                </a:solidFill>
              </a:rPr>
              <a:t>Na ZŠ Brno Arménská CZ </a:t>
            </a:r>
            <a:r>
              <a:rPr lang="cs-CZ" sz="2700" b="1" dirty="0">
                <a:solidFill>
                  <a:srgbClr val="FF0000"/>
                </a:solidFill>
              </a:rPr>
              <a:t>projekt „</a:t>
            </a:r>
            <a:r>
              <a:rPr lang="cs-CZ" sz="2700" b="1" i="1" dirty="0">
                <a:solidFill>
                  <a:srgbClr val="FF0000"/>
                </a:solidFill>
              </a:rPr>
              <a:t>Profesní růst 21</a:t>
            </a:r>
            <a:r>
              <a:rPr lang="cs-CZ" sz="2700" b="1" dirty="0">
                <a:solidFill>
                  <a:srgbClr val="FF0000"/>
                </a:solidFill>
              </a:rPr>
              <a:t>“</a:t>
            </a:r>
            <a:endParaRPr lang="cs-CZ" sz="2700" dirty="0"/>
          </a:p>
        </p:txBody>
      </p:sp>
      <p:sp>
        <p:nvSpPr>
          <p:cNvPr id="4" name="Obdélník 3"/>
          <p:cNvSpPr/>
          <p:nvPr/>
        </p:nvSpPr>
        <p:spPr>
          <a:xfrm>
            <a:off x="702127" y="1165847"/>
            <a:ext cx="68416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400" dirty="0"/>
          </a:p>
        </p:txBody>
      </p:sp>
      <p:sp>
        <p:nvSpPr>
          <p:cNvPr id="5" name="Obdélník 4"/>
          <p:cNvSpPr/>
          <p:nvPr/>
        </p:nvSpPr>
        <p:spPr>
          <a:xfrm>
            <a:off x="702127" y="1627512"/>
            <a:ext cx="5706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028700" y="1950677"/>
            <a:ext cx="553538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>
              <a:latin typeface="Calibri" panose="020F0502020204030204" pitchFamily="34" charset="0"/>
            </a:endParaRPr>
          </a:p>
          <a:p>
            <a:r>
              <a:rPr lang="cs-CZ" b="1" dirty="0">
                <a:latin typeface="Calibri" panose="020F0502020204030204" pitchFamily="34" charset="0"/>
              </a:rPr>
              <a:t>Žádost o grant předkládá </a:t>
            </a:r>
          </a:p>
          <a:p>
            <a:endParaRPr lang="cs-CZ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>
                <a:latin typeface="Calibri" panose="020F0502020204030204" pitchFamily="34" charset="0"/>
              </a:rPr>
              <a:t>Organizace věnující se vzdělávání dětí/studentů, která vysílá své zaměstnance do zahraničí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>
                <a:latin typeface="Calibri" panose="020F0502020204030204" pitchFamily="34" charset="0"/>
              </a:rPr>
              <a:t>Organizace, která plní roli koordinátora národního konsorcia partnerských organizací vzdělávajících děti/studenty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C00000"/>
                </a:solidFill>
                <a:latin typeface="Calibri" panose="020F0502020204030204" pitchFamily="34" charset="0"/>
              </a:rPr>
              <a:t>Žádost </a:t>
            </a:r>
            <a:r>
              <a:rPr lang="cs-CZ" b="1" dirty="0" err="1">
                <a:solidFill>
                  <a:srgbClr val="C00000"/>
                </a:solidFill>
                <a:latin typeface="Calibri" panose="020F0502020204030204" pitchFamily="34" charset="0"/>
              </a:rPr>
              <a:t>NEpředkládá</a:t>
            </a:r>
            <a:r>
              <a:rPr lang="cs-CZ" b="1" dirty="0">
                <a:solidFill>
                  <a:srgbClr val="C00000"/>
                </a:solidFill>
                <a:latin typeface="Calibri" panose="020F0502020204030204" pitchFamily="34" charset="0"/>
              </a:rPr>
              <a:t> jednotlivec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C00000"/>
                </a:solidFill>
                <a:latin typeface="Calibri" panose="020F0502020204030204" pitchFamily="34" charset="0"/>
              </a:rPr>
              <a:t>Zaměstnanec = jakýkoliv smluvní vztah s vysílající organizací (vzdělavatel nebo řídící pracovník)</a:t>
            </a:r>
          </a:p>
          <a:p>
            <a:endParaRPr lang="cs-CZ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>
                <a:latin typeface="Calibri" panose="020F0502020204030204" pitchFamily="34" charset="0"/>
              </a:rPr>
              <a:t>výjezdy do programových zemí: </a:t>
            </a:r>
            <a:r>
              <a:rPr lang="cs-CZ" dirty="0">
                <a:latin typeface="Calibri" panose="020F0502020204030204" pitchFamily="34" charset="0"/>
              </a:rPr>
              <a:t>28 členských států EU, Norsko, Island, Lichtenštejnsko, Turecko, Makedonie (ne Švýcarsko!)</a:t>
            </a:r>
          </a:p>
        </p:txBody>
      </p:sp>
      <p:sp>
        <p:nvSpPr>
          <p:cNvPr id="7" name="Obdélník 6"/>
          <p:cNvSpPr/>
          <p:nvPr/>
        </p:nvSpPr>
        <p:spPr>
          <a:xfrm>
            <a:off x="1028700" y="1432448"/>
            <a:ext cx="5845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Calibri" panose="020F0502020204030204" pitchFamily="34" charset="0"/>
              </a:rPr>
              <a:t>Projekty zaměřené na výjezdy (mobility) vzdělavatelů do zahraničí za účelem něčemu se tam naučit</a:t>
            </a:r>
          </a:p>
        </p:txBody>
      </p:sp>
    </p:spTree>
    <p:extLst>
      <p:ext uri="{BB962C8B-B14F-4D97-AF65-F5344CB8AC3E}">
        <p14:creationId xmlns:p14="http://schemas.microsoft.com/office/powerpoint/2010/main" val="2355707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53143"/>
            <a:ext cx="8074479" cy="645079"/>
          </a:xfrm>
        </p:spPr>
        <p:txBody>
          <a:bodyPr>
            <a:normAutofit fontScale="90000"/>
          </a:bodyPr>
          <a:lstStyle/>
          <a:p>
            <a:br>
              <a:rPr lang="pl-PL" sz="3100" dirty="0"/>
            </a:br>
            <a:r>
              <a:rPr lang="pl-PL" sz="3100" dirty="0"/>
              <a:t>Klíčová akce 1 (KA1): PROJEKTY MOBILIT</a:t>
            </a:r>
            <a:br>
              <a:rPr lang="pl-PL" sz="3100" dirty="0"/>
            </a:br>
            <a:r>
              <a:rPr lang="pl-PL" sz="2700" dirty="0">
                <a:solidFill>
                  <a:srgbClr val="0070C0"/>
                </a:solidFill>
              </a:rPr>
              <a:t>Na ZŠ Brno Arménská CZ </a:t>
            </a:r>
            <a:r>
              <a:rPr lang="cs-CZ" sz="2700" b="1" dirty="0">
                <a:solidFill>
                  <a:srgbClr val="FF0000"/>
                </a:solidFill>
              </a:rPr>
              <a:t>projekt „</a:t>
            </a:r>
            <a:r>
              <a:rPr lang="cs-CZ" sz="2700" b="1" i="1" dirty="0">
                <a:solidFill>
                  <a:srgbClr val="FF0000"/>
                </a:solidFill>
              </a:rPr>
              <a:t>Profesní růst 21</a:t>
            </a:r>
            <a:r>
              <a:rPr lang="cs-CZ" sz="2700" b="1" dirty="0">
                <a:solidFill>
                  <a:srgbClr val="FF0000"/>
                </a:solidFill>
              </a:rPr>
              <a:t>“</a:t>
            </a:r>
            <a:br>
              <a:rPr lang="cs-CZ" sz="2700" dirty="0"/>
            </a:br>
            <a:endParaRPr lang="cs-CZ" sz="27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628651" y="1444978"/>
            <a:ext cx="7372350" cy="473198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3300" b="1" dirty="0"/>
              <a:t>Cíle:</a:t>
            </a:r>
          </a:p>
          <a:p>
            <a:pPr marL="0" indent="0">
              <a:buNone/>
            </a:pPr>
            <a:endParaRPr lang="cs-CZ" sz="33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3300" b="1" dirty="0"/>
              <a:t>podpora dalšího profesního rozvoje osob působících v oblasti školního vzdělávání (ŠV)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300" b="1" dirty="0"/>
              <a:t>zvyšování kvality, metod a přístupů v oblasti ŠV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300" b="1" dirty="0"/>
              <a:t>inovativní poskytování služeb pro cílové skupiny (vzdělávané osoby)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300" b="1" dirty="0"/>
              <a:t>zvyšování atraktivity a mezinárodní dimenze vzdělávání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300" b="1" dirty="0"/>
              <a:t>dopad mobilit nejen na rozvoj jednotlivce, ale také na samotnou organizaci (začlenění inovativních postupů do chodu organizace)</a:t>
            </a:r>
            <a:endParaRPr lang="cs-CZ" sz="70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904628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ablona 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709</TotalTime>
  <Words>1290</Words>
  <Application>Microsoft Office PowerPoint</Application>
  <PresentationFormat>Předvádění na obrazovce (4:3)</PresentationFormat>
  <Paragraphs>147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Motiv Office</vt:lpstr>
      <vt:lpstr> ERASMUS +  2014-2020 2021-2027 OBECNÉ INFORMACE  erasmus+ ŠKOLNÍ Vzdělávání  mobility osob (KA1) PROJEKTY SPOLUPRÁCE (KA2)   dle informací DZS ČR zpracovala    Ing. Helena Jedličková, Ph.D KOORDINÁTORKA PROJEKTŮ ERASMUS + ZŠ Arménská Brno CZ  </vt:lpstr>
      <vt:lpstr>Program Erasmus+</vt:lpstr>
      <vt:lpstr>Aktivity programu</vt:lpstr>
      <vt:lpstr> </vt:lpstr>
      <vt:lpstr>Země zapojené do programu Erasmus+</vt:lpstr>
      <vt:lpstr>Prezentace aplikace PowerPoint</vt:lpstr>
      <vt:lpstr>Erasmus+  na ZŠ Arménská Brno CZ </vt:lpstr>
      <vt:lpstr>Klíčová akce 1 (KA1): PROJEKTY MOBILIT Na ZŠ Brno Arménská CZ projekt „Profesní růst 21“</vt:lpstr>
      <vt:lpstr> Klíčová akce 1 (KA1): PROJEKTY MOBILIT Na ZŠ Brno Arménská CZ projekt „Profesní růst 21“ </vt:lpstr>
      <vt:lpstr> Klíčová akce 1 (KA1): PROJEKTY MOBILIT </vt:lpstr>
      <vt:lpstr>Prezentace aplikace PowerPoint</vt:lpstr>
      <vt:lpstr>Složení grantu a další důležité informace</vt:lpstr>
      <vt:lpstr>Prezentace aplikace PowerPoint</vt:lpstr>
      <vt:lpstr> </vt:lpstr>
      <vt:lpstr>  DOTAZY?  Kontrola: dotazníky na adresu jaromir.krejci@zsarmenska.cz </vt:lpstr>
      <vt:lpstr>Děkuji za pozornost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Abramčuková Kamila</dc:creator>
  <cp:lastModifiedBy>Helena Jedličková</cp:lastModifiedBy>
  <cp:revision>87</cp:revision>
  <cp:lastPrinted>2018-02-02T15:53:38Z</cp:lastPrinted>
  <dcterms:created xsi:type="dcterms:W3CDTF">2018-01-03T09:25:21Z</dcterms:created>
  <dcterms:modified xsi:type="dcterms:W3CDTF">2021-01-18T00:51:43Z</dcterms:modified>
</cp:coreProperties>
</file>